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52_A60332EE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4"/>
  </p:notesMasterIdLst>
  <p:sldIdLst>
    <p:sldId id="256" r:id="rId2"/>
    <p:sldId id="257" r:id="rId3"/>
    <p:sldId id="260" r:id="rId4"/>
    <p:sldId id="262" r:id="rId5"/>
    <p:sldId id="334" r:id="rId6"/>
    <p:sldId id="333" r:id="rId7"/>
    <p:sldId id="312" r:id="rId8"/>
    <p:sldId id="338" r:id="rId9"/>
    <p:sldId id="311" r:id="rId10"/>
    <p:sldId id="336" r:id="rId11"/>
    <p:sldId id="323" r:id="rId12"/>
    <p:sldId id="325" r:id="rId13"/>
    <p:sldId id="342" r:id="rId14"/>
    <p:sldId id="341" r:id="rId15"/>
    <p:sldId id="343" r:id="rId16"/>
    <p:sldId id="345" r:id="rId17"/>
    <p:sldId id="344" r:id="rId18"/>
    <p:sldId id="337" r:id="rId19"/>
    <p:sldId id="320" r:id="rId20"/>
    <p:sldId id="330" r:id="rId21"/>
    <p:sldId id="292" r:id="rId22"/>
    <p:sldId id="328" r:id="rId23"/>
  </p:sldIdLst>
  <p:sldSz cx="9144000" cy="5143500" type="screen16x9"/>
  <p:notesSz cx="6858000" cy="9144000"/>
  <p:embeddedFontLst>
    <p:embeddedFont>
      <p:font typeface="Assistant" pitchFamily="2" charset="-79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Coda" panose="020B0500000000000004" pitchFamily="34" charset="77"/>
      <p:regular r:id="rId32"/>
    </p:embeddedFont>
    <p:embeddedFont>
      <p:font typeface="Lato Light" panose="020F0302020204030204" pitchFamily="34" charset="0"/>
      <p:regular r:id="rId33"/>
      <p:italic r:id="rId34"/>
    </p:embeddedFont>
    <p:embeddedFont>
      <p:font typeface="Nunito Light" panose="020F0302020204030204" pitchFamily="34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5D24D0-2CAA-7E5A-E7CB-AAC761674ACE}" name="Levi Brunelle" initials="LB" userId="S::lbrunell@uwaterloo.ca::4d19acc5-4616-4862-87a3-3944a5e0aaec" providerId="AD"/>
  <p188:author id="{026CF8EA-2228-E822-0A4C-A5630FE0C3A5}" name="Alexandre Dufresne-Nappert" initials="AD" userId="S::a3dufres@uwaterloo.ca::93be7eb5-f6cc-4f67-bdd9-8da9dfd79a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9E5E7A-7389-4C05-D057-3BD333777055}" v="33" dt="2025-12-06T01:20:52.127"/>
    <p1510:client id="{521BD964-BFBB-7F45-8AC1-BCD638C08CBB}" v="3073" dt="2025-12-06T01:32:44.018"/>
    <p1510:client id="{5CC26916-0F9D-4981-46E5-7233AA03865E}" v="2" dt="2025-12-05T17:18:26.446"/>
    <p1510:client id="{A6318CA4-6851-7540-F782-DFEEA7892249}" v="432" dt="2025-12-05T18:56:02.594"/>
    <p1510:client id="{B146E11C-6416-784D-9AB1-7133A79D6150}" v="65" dt="2025-12-05T17:57:57.422"/>
    <p1510:client id="{DBE8388F-CC57-4DFE-A5BE-89B6A9FF134E}" v="1745" dt="2025-12-05T20:49:45.209"/>
    <p1510:client id="{E1669713-73E6-CA96-A2EF-B158F1801D79}" v="2965" dt="2025-12-05T18:33:12.907"/>
    <p1510:client id="{E58C1438-7F8D-DE4B-BC35-C8F4F11C94B7}" v="4618" dt="2025-12-06T01:19:45.517"/>
    <p1510:client id="{EE7E6BFE-2F2D-BBB7-8736-AFD6C4AEBEAB}" v="4" dt="2025-12-05T20:04:11.520"/>
    <p1510:client id="{FF263032-CB4C-6093-A4C8-500A86907A1E}" v="24" dt="2025-12-05T02:52:11.849"/>
  </p1510:revLst>
</p1510:revInfo>
</file>

<file path=ppt/tableStyles.xml><?xml version="1.0" encoding="utf-8"?>
<a:tblStyleLst xmlns:a="http://schemas.openxmlformats.org/drawingml/2006/main" def="{BA77E414-E232-4B92-8ABF-7BC5A21BB11D}">
  <a:tblStyle styleId="{BA77E414-E232-4B92-8ABF-7BC5A21BB1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DBA3C1F-CB31-41A9-8AFA-969935577C6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02"/>
    <p:restoredTop sz="90692"/>
  </p:normalViewPr>
  <p:slideViewPr>
    <p:cSldViewPr snapToGrid="0">
      <p:cViewPr>
        <p:scale>
          <a:sx n="135" d="100"/>
          <a:sy n="135" d="100"/>
        </p:scale>
        <p:origin x="144" y="168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comments/modernComment_152_A60332E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E9FCC4F-4F07-4527-8485-242B9A981906}" authorId="{026CF8EA-2228-E822-0A4C-A5630FE0C3A5}" created="2025-12-04T21:59:06.19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85227502" sldId="338"/>
      <ac:spMk id="3" creationId="{6B784A96-C7BF-EE78-1B01-6FAAAFCC5A12}"/>
      <ac:txMk cp="151">
        <ac:context len="470" hash="1918774827"/>
      </ac:txMk>
    </ac:txMkLst>
    <p188:pos x="2024742" y="1706335"/>
    <p188:txBody>
      <a:bodyPr/>
      <a:lstStyle/>
      <a:p>
        <a:r>
          <a:rPr lang="en-US"/>
          <a:t>Note for the number of rays we have 100 rays per sim from category 1, and then all other sims have 10000 rays per sim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 xmlns="">
          <p223:rxn type="👍">
            <p223:instance time="2025-12-05T18:51:40.018" authorId="{0C5D24D0-2CAA-7E5A-E7CB-AAC761674ACE}"/>
          </p223:rxn>
        </p223:reaction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d5d2ff45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ed5d2ff45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CA"/>
              <a:t>.</a:t>
            </a:r>
            <a:endParaRPr lang="en-CA"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EF818D1E-6D32-3189-DF1F-634525527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d5b760b6a_0_165:notes">
            <a:extLst>
              <a:ext uri="{FF2B5EF4-FFF2-40B4-BE49-F238E27FC236}">
                <a16:creationId xmlns:a16="http://schemas.microsoft.com/office/drawing/2014/main" id="{0BBF1D3E-65B1-7E2F-E0A4-B1DE2A561E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ed5b760b6a_0_165:notes">
            <a:extLst>
              <a:ext uri="{FF2B5EF4-FFF2-40B4-BE49-F238E27FC236}">
                <a16:creationId xmlns:a16="http://schemas.microsoft.com/office/drawing/2014/main" id="{C923895E-DA40-A4CE-5AB8-5384E16163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7806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3943BF12-43D9-C58C-0B09-7B171696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d5b760b6a_0_165:notes">
            <a:extLst>
              <a:ext uri="{FF2B5EF4-FFF2-40B4-BE49-F238E27FC236}">
                <a16:creationId xmlns:a16="http://schemas.microsoft.com/office/drawing/2014/main" id="{8E3DA2D1-071D-1E3A-ABF5-3139361F6A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ed5b760b6a_0_165:notes">
            <a:extLst>
              <a:ext uri="{FF2B5EF4-FFF2-40B4-BE49-F238E27FC236}">
                <a16:creationId xmlns:a16="http://schemas.microsoft.com/office/drawing/2014/main" id="{761CAF16-F928-A5AD-96A9-DCAEC1D531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475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838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411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F8DE0-3A5A-FC2D-B09C-D250C9EE5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33F81-0D1B-80E6-E022-26AE435BB1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19DC27-FD62-795D-76F2-EAD2DCAA6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359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F8DE0-3A5A-FC2D-B09C-D250C9EE5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33F81-0D1B-80E6-E022-26AE435BB1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19DC27-FD62-795D-76F2-EAD2DCAA6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659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F8DE0-3A5A-FC2D-B09C-D250C9EE5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33F81-0D1B-80E6-E022-26AE435BB1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19DC27-FD62-795D-76F2-EAD2DCAA6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636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F8DE0-3A5A-FC2D-B09C-D250C9EE5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33F81-0D1B-80E6-E022-26AE435BB1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19DC27-FD62-795D-76F2-EAD2DCAA6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78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35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6CCCCC1F-A892-AB77-BC94-9495CAE30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d5b760b6a_0_165:notes">
            <a:extLst>
              <a:ext uri="{FF2B5EF4-FFF2-40B4-BE49-F238E27FC236}">
                <a16:creationId xmlns:a16="http://schemas.microsoft.com/office/drawing/2014/main" id="{23FFBFF5-0D72-1F32-9366-F8750848D4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ed5b760b6a_0_165:notes">
            <a:extLst>
              <a:ext uri="{FF2B5EF4-FFF2-40B4-BE49-F238E27FC236}">
                <a16:creationId xmlns:a16="http://schemas.microsoft.com/office/drawing/2014/main" id="{2AD9AC5D-AB86-FC02-C3E3-8D465D816D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938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d5b760b6a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ed5b760b6a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BFAD7-7623-F889-8C73-6403381F0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640CDD-F0D2-1AEB-1EBE-3E70A732B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971128-2AFA-60A9-1A6B-C44EEA26BC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07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ed75f95cf8_1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ed75f95cf8_1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d5d2ff45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ed5d2ff45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8706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d5b760b6a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ed5b760b6a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d75f95cf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ed75f95cf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CA" sz="11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12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21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0EC20E99-35BC-C5FB-26F5-B421EC5FD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d5b760b6a_0_165:notes">
            <a:extLst>
              <a:ext uri="{FF2B5EF4-FFF2-40B4-BE49-F238E27FC236}">
                <a16:creationId xmlns:a16="http://schemas.microsoft.com/office/drawing/2014/main" id="{A8A35474-C4AC-5045-43D9-71CE9251F8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ed5b760b6a_0_165:notes">
            <a:extLst>
              <a:ext uri="{FF2B5EF4-FFF2-40B4-BE49-F238E27FC236}">
                <a16:creationId xmlns:a16="http://schemas.microsoft.com/office/drawing/2014/main" id="{DA67E450-8428-0248-E94B-07861E7FCB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785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754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d5b760b6a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ed5b760b6a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26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5707" t="5712" r="6069" b="5721"/>
          <a:stretch/>
        </p:blipFill>
        <p:spPr>
          <a:xfrm rot="5400000">
            <a:off x="-850850" y="851500"/>
            <a:ext cx="5142200" cy="34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595675" y="1986350"/>
            <a:ext cx="4835100" cy="218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595675" y="4168550"/>
            <a:ext cx="4835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0"/>
          <p:cNvPicPr preferRelativeResize="0"/>
          <p:nvPr/>
        </p:nvPicPr>
        <p:blipFill rotWithShape="1">
          <a:blip r:embed="rId2">
            <a:alphaModFix/>
          </a:blip>
          <a:srcRect l="17494" t="37142" r="26807" b="-21537"/>
          <a:stretch/>
        </p:blipFill>
        <p:spPr>
          <a:xfrm>
            <a:off x="0" y="0"/>
            <a:ext cx="50931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31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206" name="Google Shape;206;p31"/>
            <p:cNvPicPr preferRelativeResize="0"/>
            <p:nvPr/>
          </p:nvPicPr>
          <p:blipFill rotWithShape="1">
            <a:blip r:embed="rId2">
              <a:alphaModFix/>
            </a:blip>
            <a:srcRect r="70806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l="41273" t="10860" b="-10860"/>
          <a:stretch/>
        </p:blipFill>
        <p:spPr>
          <a:xfrm rot="5400000">
            <a:off x="3643126" y="-357376"/>
            <a:ext cx="5153172" cy="5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64098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2632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02425" y="2119738"/>
            <a:ext cx="3928500" cy="14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240625" y="1280038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102425" y="3564663"/>
            <a:ext cx="3928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4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21" name="Google Shape;21;p4"/>
            <p:cNvPicPr preferRelativeResize="0"/>
            <p:nvPr/>
          </p:nvPicPr>
          <p:blipFill rotWithShape="1">
            <a:blip r:embed="rId2">
              <a:alphaModFix/>
            </a:blip>
            <a:srcRect r="70806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67318"/>
            <a:ext cx="77040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7"/>
          <p:cNvGrpSpPr/>
          <p:nvPr/>
        </p:nvGrpSpPr>
        <p:grpSpPr>
          <a:xfrm>
            <a:off x="6650150" y="0"/>
            <a:ext cx="2908624" cy="5143501"/>
            <a:chOff x="6650150" y="0"/>
            <a:chExt cx="2908624" cy="5143501"/>
          </a:xfrm>
        </p:grpSpPr>
        <p:pic>
          <p:nvPicPr>
            <p:cNvPr id="43" name="Google Shape;43;p7"/>
            <p:cNvPicPr preferRelativeResize="0"/>
            <p:nvPr/>
          </p:nvPicPr>
          <p:blipFill rotWithShape="1">
            <a:blip r:embed="rId2">
              <a:alphaModFix/>
            </a:blip>
            <a:srcRect l="29748" r="41057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650150" y="0"/>
              <a:ext cx="29086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2424600" y="1727375"/>
            <a:ext cx="4294800" cy="21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 rotWithShape="1">
          <a:blip r:embed="rId2">
            <a:alphaModFix/>
          </a:blip>
          <a:srcRect t="36350" b="47481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872376" y="204531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3419247" y="204531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3"/>
          </p:nvPr>
        </p:nvSpPr>
        <p:spPr>
          <a:xfrm>
            <a:off x="872376" y="363953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4"/>
          </p:nvPr>
        </p:nvSpPr>
        <p:spPr>
          <a:xfrm>
            <a:off x="3419247" y="363953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5"/>
          </p:nvPr>
        </p:nvSpPr>
        <p:spPr>
          <a:xfrm>
            <a:off x="5966124" y="204531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6"/>
          </p:nvPr>
        </p:nvSpPr>
        <p:spPr>
          <a:xfrm>
            <a:off x="5966124" y="363953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7" hasCustomPrompt="1"/>
          </p:nvPr>
        </p:nvSpPr>
        <p:spPr>
          <a:xfrm>
            <a:off x="1657776" y="121295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8" hasCustomPrompt="1"/>
          </p:nvPr>
        </p:nvSpPr>
        <p:spPr>
          <a:xfrm>
            <a:off x="1657776" y="280658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47" y="121295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47" y="280658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4" hasCustomPrompt="1"/>
          </p:nvPr>
        </p:nvSpPr>
        <p:spPr>
          <a:xfrm>
            <a:off x="6751524" y="121295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5" hasCustomPrompt="1"/>
          </p:nvPr>
        </p:nvSpPr>
        <p:spPr>
          <a:xfrm>
            <a:off x="6751524" y="280658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6"/>
          </p:nvPr>
        </p:nvSpPr>
        <p:spPr>
          <a:xfrm>
            <a:off x="872376" y="171335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7"/>
          </p:nvPr>
        </p:nvSpPr>
        <p:spPr>
          <a:xfrm>
            <a:off x="3419247" y="171335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8"/>
          </p:nvPr>
        </p:nvSpPr>
        <p:spPr>
          <a:xfrm>
            <a:off x="5966124" y="171335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9"/>
          </p:nvPr>
        </p:nvSpPr>
        <p:spPr>
          <a:xfrm>
            <a:off x="872376" y="33070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20"/>
          </p:nvPr>
        </p:nvSpPr>
        <p:spPr>
          <a:xfrm>
            <a:off x="3419247" y="33070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21"/>
          </p:nvPr>
        </p:nvSpPr>
        <p:spPr>
          <a:xfrm>
            <a:off x="5966124" y="33070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 rotWithShape="1">
          <a:blip r:embed="rId2">
            <a:alphaModFix/>
          </a:blip>
          <a:srcRect l="6240" t="30123" r="6240" b="15285"/>
          <a:stretch/>
        </p:blipFill>
        <p:spPr>
          <a:xfrm rot="5400000">
            <a:off x="-1500862" y="1506606"/>
            <a:ext cx="5137756" cy="21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12600" y="1"/>
            <a:ext cx="23662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21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124" name="Google Shape;124;p21"/>
            <p:cNvPicPr preferRelativeResize="0"/>
            <p:nvPr/>
          </p:nvPicPr>
          <p:blipFill rotWithShape="1">
            <a:blip r:embed="rId2">
              <a:alphaModFix/>
            </a:blip>
            <a:srcRect r="70806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l="-1636"/>
          <a:stretch/>
        </p:blipFill>
        <p:spPr>
          <a:xfrm flipH="1">
            <a:off x="55435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body" idx="1"/>
          </p:nvPr>
        </p:nvSpPr>
        <p:spPr>
          <a:xfrm>
            <a:off x="720000" y="1167379"/>
            <a:ext cx="7704000" cy="3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 rotWithShape="1">
          <a:blip r:embed="rId2">
            <a:alphaModFix/>
          </a:blip>
          <a:srcRect r="70806"/>
          <a:stretch/>
        </p:blipFill>
        <p:spPr>
          <a:xfrm>
            <a:off x="6891025" y="0"/>
            <a:ext cx="2252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1"/>
          </p:nvPr>
        </p:nvSpPr>
        <p:spPr>
          <a:xfrm>
            <a:off x="5181724" y="3099625"/>
            <a:ext cx="2586900" cy="11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2"/>
          </p:nvPr>
        </p:nvSpPr>
        <p:spPr>
          <a:xfrm>
            <a:off x="1375350" y="2261425"/>
            <a:ext cx="2586900" cy="11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3"/>
          </p:nvPr>
        </p:nvSpPr>
        <p:spPr>
          <a:xfrm>
            <a:off x="1375360" y="1702525"/>
            <a:ext cx="2586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4"/>
          </p:nvPr>
        </p:nvSpPr>
        <p:spPr>
          <a:xfrm>
            <a:off x="5181738" y="2540725"/>
            <a:ext cx="2586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 b="1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59" r:id="rId6"/>
    <p:sldLayoutId id="2147483661" r:id="rId7"/>
    <p:sldLayoutId id="2147483667" r:id="rId8"/>
    <p:sldLayoutId id="2147483669" r:id="rId9"/>
    <p:sldLayoutId id="2147483676" r:id="rId10"/>
    <p:sldLayoutId id="214748367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1H4zIiCOaI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MrDNAlex/NE-451-Final-Project-Raytracing" TargetMode="External"/><Relationship Id="rId4" Type="http://schemas.openxmlformats.org/officeDocument/2006/relationships/hyperlink" Target="https://www.youtube.com/watch?v=Qz0KTGYJtUk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2_A60332EE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>
            <a:spLocks noGrp="1"/>
          </p:cNvSpPr>
          <p:nvPr>
            <p:ph type="ctrTitle"/>
          </p:nvPr>
        </p:nvSpPr>
        <p:spPr>
          <a:xfrm>
            <a:off x="3595675" y="1986350"/>
            <a:ext cx="4835100" cy="218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Moth-Eye Antireflection Nanostructures: Monte-Carlo  Simulation</a:t>
            </a:r>
            <a:endParaRPr/>
          </a:p>
        </p:txBody>
      </p:sp>
      <p:sp>
        <p:nvSpPr>
          <p:cNvPr id="219" name="Google Shape;219;p35"/>
          <p:cNvSpPr txBox="1">
            <a:spLocks noGrp="1"/>
          </p:cNvSpPr>
          <p:nvPr>
            <p:ph type="subTitle" idx="1"/>
          </p:nvPr>
        </p:nvSpPr>
        <p:spPr>
          <a:xfrm>
            <a:off x="3595675" y="4052171"/>
            <a:ext cx="4835100" cy="769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Alex Dufresne-</a:t>
            </a:r>
            <a:r>
              <a:rPr lang="en-CA" err="1"/>
              <a:t>Nappert</a:t>
            </a:r>
            <a:r>
              <a:rPr lang="en-CA"/>
              <a:t>, Matthew </a:t>
            </a:r>
            <a:r>
              <a:rPr lang="en-CA" err="1"/>
              <a:t>Athanasopoulos</a:t>
            </a:r>
            <a:r>
              <a:rPr lang="en-CA"/>
              <a:t>, Levi Brunelle</a:t>
            </a:r>
            <a:endParaRPr sz="1200"/>
          </a:p>
        </p:txBody>
      </p:sp>
      <p:pic>
        <p:nvPicPr>
          <p:cNvPr id="6" name="Picture 5" descr="A close up of a moth&#10;&#10;Description automatically generated">
            <a:extLst>
              <a:ext uri="{FF2B5EF4-FFF2-40B4-BE49-F238E27FC236}">
                <a16:creationId xmlns:a16="http://schemas.microsoft.com/office/drawing/2014/main" id="{ADC48F87-F416-0545-BC8E-B8DAED0F5F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944916" y="4047479"/>
            <a:ext cx="2181925" cy="154780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1620000" algn="ctr" rotWithShape="0">
              <a:srgbClr val="000000">
                <a:alpha val="0"/>
              </a:srgbClr>
            </a:outerShdw>
            <a:reflection endPos="65000" dist="508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D0692C8F-0385-F585-4D64-3D0C9AAFD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24;p36">
            <a:extLst>
              <a:ext uri="{FF2B5EF4-FFF2-40B4-BE49-F238E27FC236}">
                <a16:creationId xmlns:a16="http://schemas.microsoft.com/office/drawing/2014/main" id="{6586002A-D54B-0230-39A3-4D2AF73E4FD3}"/>
              </a:ext>
            </a:extLst>
          </p:cNvPr>
          <p:cNvSpPr txBox="1">
            <a:spLocks/>
          </p:cNvSpPr>
          <p:nvPr/>
        </p:nvSpPr>
        <p:spPr>
          <a:xfrm>
            <a:off x="542243" y="251783"/>
            <a:ext cx="4512949" cy="58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40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buSzPts val="3500"/>
            </a:pPr>
            <a:r>
              <a:rPr lang="en-US" sz="2200" b="0" i="0" u="none" strike="noStrike" cap="none"/>
              <a:t>Methodology</a:t>
            </a:r>
            <a:r>
              <a:rPr lang="en-US" sz="2200"/>
              <a:t> – Imperfect surfaces</a:t>
            </a:r>
            <a:endParaRPr lang="en-US" sz="2200" b="0" i="0" u="none" strike="noStrike" cap="none"/>
          </a:p>
        </p:txBody>
      </p:sp>
      <p:sp>
        <p:nvSpPr>
          <p:cNvPr id="24" name="Google Shape;277;p41">
            <a:extLst>
              <a:ext uri="{FF2B5EF4-FFF2-40B4-BE49-F238E27FC236}">
                <a16:creationId xmlns:a16="http://schemas.microsoft.com/office/drawing/2014/main" id="{2D8757A2-8959-E49E-500C-93116B8520B1}"/>
              </a:ext>
            </a:extLst>
          </p:cNvPr>
          <p:cNvSpPr txBox="1">
            <a:spLocks/>
          </p:cNvSpPr>
          <p:nvPr/>
        </p:nvSpPr>
        <p:spPr>
          <a:xfrm>
            <a:off x="302757" y="2002970"/>
            <a:ext cx="3549076" cy="1918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999"/>
              </a:lnSpc>
              <a:buSzPts val="1100"/>
            </a:pPr>
            <a:endParaRPr lang="en-US" sz="13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ABFE94-AF4E-E667-0CF4-2AAB8988282A}"/>
              </a:ext>
            </a:extLst>
          </p:cNvPr>
          <p:cNvSpPr txBox="1"/>
          <p:nvPr/>
        </p:nvSpPr>
        <p:spPr>
          <a:xfrm>
            <a:off x="540558" y="2474399"/>
            <a:ext cx="376181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u="sng">
                <a:solidFill>
                  <a:schemeClr val="accent2"/>
                </a:solidFill>
                <a:latin typeface="Coda"/>
              </a:rPr>
              <a:t>Simulation 3</a:t>
            </a:r>
            <a:endParaRPr lang="en-US">
              <a:solidFill>
                <a:schemeClr val="accent2"/>
              </a:solidFill>
              <a:latin typeface="Coda"/>
            </a:endParaRP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/>
                </a:solidFill>
                <a:latin typeface="Coda"/>
              </a:rPr>
              <a:t>Uses Simulation 2 settings</a:t>
            </a:r>
          </a:p>
          <a:p>
            <a:pPr marL="285750" indent="-285750"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/>
                </a:solidFill>
                <a:latin typeface="Coda"/>
              </a:rPr>
              <a:t>Small surface defects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accent2"/>
                </a:solidFill>
                <a:latin typeface="Coda"/>
              </a:rPr>
              <a:t>Small angles applied to surface segments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accent2"/>
                </a:solidFill>
                <a:latin typeface="Coda"/>
              </a:rPr>
              <a:t>Surface normal defect angle is sampled from normal distribution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489CA-E2C7-6AD4-2F96-FF79AC634CC0}"/>
              </a:ext>
            </a:extLst>
          </p:cNvPr>
          <p:cNvSpPr txBox="1"/>
          <p:nvPr/>
        </p:nvSpPr>
        <p:spPr>
          <a:xfrm>
            <a:off x="4771314" y="2498108"/>
            <a:ext cx="354907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u="sng">
                <a:solidFill>
                  <a:schemeClr val="accent2"/>
                </a:solidFill>
                <a:latin typeface="Coda"/>
              </a:rPr>
              <a:t>Simulation 4</a:t>
            </a:r>
            <a:endParaRPr lang="en-US">
              <a:solidFill>
                <a:schemeClr val="accent2"/>
              </a:solidFill>
              <a:latin typeface="Coda"/>
            </a:endParaRP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/>
                </a:solidFill>
                <a:latin typeface="Coda"/>
              </a:rPr>
              <a:t>Uses Simulation 3 settings</a:t>
            </a:r>
            <a:endParaRPr lang="en-US">
              <a:solidFill>
                <a:schemeClr val="accent2"/>
              </a:solidFill>
            </a:endParaRPr>
          </a:p>
          <a:p>
            <a:pPr marL="285750" indent="-285750">
              <a:buClr>
                <a:schemeClr val="tx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/>
                </a:solidFill>
                <a:latin typeface="Coda"/>
              </a:rPr>
              <a:t>Large surface defects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accent2"/>
                </a:solidFill>
                <a:latin typeface="Coda"/>
              </a:rPr>
              <a:t>Uses sine waves with large amplitude variation in the layers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accent2"/>
                </a:solidFill>
                <a:latin typeface="Coda"/>
              </a:rPr>
              <a:t>Periods are sampled on a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6921D-800A-2422-26C4-395CD104E1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7" t="-216" r="138" b="2264"/>
          <a:stretch>
            <a:fillRect/>
          </a:stretch>
        </p:blipFill>
        <p:spPr>
          <a:xfrm>
            <a:off x="648268" y="828149"/>
            <a:ext cx="3049473" cy="1624999"/>
          </a:xfrm>
          <a:prstGeom prst="roundRect">
            <a:avLst>
              <a:gd name="adj" fmla="val 8723"/>
            </a:avLst>
          </a:prstGeom>
        </p:spPr>
      </p:pic>
      <p:pic>
        <p:nvPicPr>
          <p:cNvPr id="6" name="Picture 5" descr="Diagram of a diagram showing a waveform&#10;&#10;AI-generated content may be incorrect.">
            <a:extLst>
              <a:ext uri="{FF2B5EF4-FFF2-40B4-BE49-F238E27FC236}">
                <a16:creationId xmlns:a16="http://schemas.microsoft.com/office/drawing/2014/main" id="{AAE6B9D6-F010-B68D-B866-B050D74B6B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" t="1317" r="1029" b="1317"/>
          <a:stretch>
            <a:fillRect/>
          </a:stretch>
        </p:blipFill>
        <p:spPr>
          <a:xfrm>
            <a:off x="4771314" y="828148"/>
            <a:ext cx="3049473" cy="1637957"/>
          </a:xfrm>
          <a:prstGeom prst="roundRect">
            <a:avLst>
              <a:gd name="adj" fmla="val 6815"/>
            </a:avLst>
          </a:prstGeom>
        </p:spPr>
      </p:pic>
      <p:pic>
        <p:nvPicPr>
          <p:cNvPr id="2" name="Picture 1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D3BF524E-894B-C1C7-CA0C-1D718629E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7015" y="4246651"/>
            <a:ext cx="3755572" cy="786493"/>
          </a:xfrm>
          <a:prstGeom prst="roundRect">
            <a:avLst/>
          </a:prstGeom>
        </p:spPr>
      </p:pic>
      <p:pic>
        <p:nvPicPr>
          <p:cNvPr id="8" name="Picture 7" descr="A close up of a bug&#10;&#10;AI-generated content may be incorrect.">
            <a:extLst>
              <a:ext uri="{FF2B5EF4-FFF2-40B4-BE49-F238E27FC236}">
                <a16:creationId xmlns:a16="http://schemas.microsoft.com/office/drawing/2014/main" id="{056BB64F-B3E5-6B2E-715A-78958634A4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7" y="3531798"/>
            <a:ext cx="993376" cy="161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71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A17EF376-943F-E898-68F9-B6C33CEF2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>
            <a:extLst>
              <a:ext uri="{FF2B5EF4-FFF2-40B4-BE49-F238E27FC236}">
                <a16:creationId xmlns:a16="http://schemas.microsoft.com/office/drawing/2014/main" id="{469F777D-C6FD-BFB6-3E6E-22AED70D13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7931" y="2571750"/>
            <a:ext cx="4017487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Results</a:t>
            </a:r>
            <a:r>
              <a:rPr lang="en"/>
              <a:t> and discussion</a:t>
            </a:r>
            <a:endParaRPr lang="en" dirty="0"/>
          </a:p>
        </p:txBody>
      </p:sp>
      <p:sp>
        <p:nvSpPr>
          <p:cNvPr id="263" name="Google Shape;263;p39">
            <a:extLst>
              <a:ext uri="{FF2B5EF4-FFF2-40B4-BE49-F238E27FC236}">
                <a16:creationId xmlns:a16="http://schemas.microsoft.com/office/drawing/2014/main" id="{1B86F6AB-0A02-FA13-6900-FF8BE1FDD5B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40625" y="1280038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3" name="Picture 2" descr="A close up of a moth&#10;&#10;AI-generated content may be incorrect.">
            <a:extLst>
              <a:ext uri="{FF2B5EF4-FFF2-40B4-BE49-F238E27FC236}">
                <a16:creationId xmlns:a16="http://schemas.microsoft.com/office/drawing/2014/main" id="{757EC1F6-42B8-4505-797B-EB130C21E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60620">
            <a:off x="-169350" y="-614604"/>
            <a:ext cx="1623940" cy="228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87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4;p36">
            <a:extLst>
              <a:ext uri="{FF2B5EF4-FFF2-40B4-BE49-F238E27FC236}">
                <a16:creationId xmlns:a16="http://schemas.microsoft.com/office/drawing/2014/main" id="{15AD1E60-1546-5E47-BB7C-B0EADA5EAE17}"/>
              </a:ext>
            </a:extLst>
          </p:cNvPr>
          <p:cNvSpPr txBox="1">
            <a:spLocks/>
          </p:cNvSpPr>
          <p:nvPr/>
        </p:nvSpPr>
        <p:spPr>
          <a:xfrm>
            <a:off x="444498" y="168523"/>
            <a:ext cx="2476611" cy="579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40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buSzPts val="3500"/>
            </a:pPr>
            <a:r>
              <a:rPr lang="en-US" sz="2200" dirty="0"/>
              <a:t>Simulation 1</a:t>
            </a:r>
            <a:endParaRPr lang="en-US" sz="2200" b="0" i="0" u="none" strike="noStrike" cap="none" dirty="0"/>
          </a:p>
        </p:txBody>
      </p:sp>
      <p:pic>
        <p:nvPicPr>
          <p:cNvPr id="23" name="Picture 2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4F8EF80-5FEA-7E4A-BA31-7158130E1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808" y="747645"/>
            <a:ext cx="2476611" cy="1857459"/>
          </a:xfrm>
          <a:prstGeom prst="roundRect">
            <a:avLst>
              <a:gd name="adj" fmla="val 8106"/>
            </a:avLst>
          </a:prstGeom>
        </p:spPr>
      </p:pic>
      <p:pic>
        <p:nvPicPr>
          <p:cNvPr id="25" name="Picture 24" descr="A graph of a light&#10;&#10;Description automatically generated with medium confidence">
            <a:extLst>
              <a:ext uri="{FF2B5EF4-FFF2-40B4-BE49-F238E27FC236}">
                <a16:creationId xmlns:a16="http://schemas.microsoft.com/office/drawing/2014/main" id="{566EA9F8-85E9-E749-9E8B-B6E1A4D84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546" y="747644"/>
            <a:ext cx="2476612" cy="1857459"/>
          </a:xfrm>
          <a:prstGeom prst="roundRect">
            <a:avLst>
              <a:gd name="adj" fmla="val 8534"/>
            </a:avLst>
          </a:prstGeom>
        </p:spPr>
      </p:pic>
      <p:pic>
        <p:nvPicPr>
          <p:cNvPr id="27" name="Picture 26" descr="A graph with a line and text&#10;&#10;Description automatically generated with medium confidence">
            <a:extLst>
              <a:ext uri="{FF2B5EF4-FFF2-40B4-BE49-F238E27FC236}">
                <a16:creationId xmlns:a16="http://schemas.microsoft.com/office/drawing/2014/main" id="{CA1A0638-C79C-624E-9D8E-67353D8DC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15" y="747644"/>
            <a:ext cx="3023966" cy="2267974"/>
          </a:xfrm>
          <a:prstGeom prst="roundRect">
            <a:avLst>
              <a:gd name="adj" fmla="val 8905"/>
            </a:avLst>
          </a:prstGeom>
        </p:spPr>
      </p:pic>
      <p:pic>
        <p:nvPicPr>
          <p:cNvPr id="29" name="Picture 28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E4BD53BB-7FC6-6344-9BAE-B83B26EA82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5382" y="2686416"/>
            <a:ext cx="3699776" cy="1858171"/>
          </a:xfrm>
          <a:prstGeom prst="roundRect">
            <a:avLst>
              <a:gd name="adj" fmla="val 7952"/>
            </a:avLst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864537-499C-7CF9-09A2-4658262CE613}"/>
              </a:ext>
            </a:extLst>
          </p:cNvPr>
          <p:cNvSpPr txBox="1"/>
          <p:nvPr/>
        </p:nvSpPr>
        <p:spPr>
          <a:xfrm>
            <a:off x="699715" y="3184225"/>
            <a:ext cx="444278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Clr>
                <a:schemeClr val="tx1"/>
              </a:buClr>
              <a:buFont typeface="Calibri" panose="020B0604020202020204" pitchFamily="34" charset="0"/>
              <a:buChar char="-"/>
            </a:pPr>
            <a:r>
              <a:rPr lang="en-US">
                <a:solidFill>
                  <a:schemeClr val="tx1"/>
                </a:solidFill>
              </a:rPr>
              <a:t>High Transmittance over AM1.5G Spectrum</a:t>
            </a:r>
          </a:p>
          <a:p>
            <a:pPr marL="285750" indent="-285750">
              <a:buClr>
                <a:schemeClr val="tx1"/>
              </a:buClr>
              <a:buFont typeface="Calibri" panose="020B0604020202020204" pitchFamily="34" charset="0"/>
              <a:buChar char="-"/>
            </a:pPr>
            <a:r>
              <a:rPr lang="en-US" dirty="0">
                <a:solidFill>
                  <a:schemeClr val="tx1"/>
                </a:solidFill>
              </a:rPr>
              <a:t>Reflectance and Absorbance Increase with angle</a:t>
            </a:r>
          </a:p>
          <a:p>
            <a:pPr marL="285750" indent="-285750">
              <a:buClr>
                <a:schemeClr val="tx1"/>
              </a:buClr>
              <a:buFont typeface="Calibri" panose="020B0604020202020204" pitchFamily="34" charset="0"/>
              <a:buChar char="-"/>
            </a:pPr>
            <a:r>
              <a:rPr lang="en-US" dirty="0">
                <a:solidFill>
                  <a:schemeClr val="tx1"/>
                </a:solidFill>
              </a:rPr>
              <a:t>Absorbance is low but not </a:t>
            </a:r>
            <a:r>
              <a:rPr lang="en-US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alibri" panose="020B0604020202020204" pitchFamily="34" charset="0"/>
              <a:buChar char="-"/>
            </a:pPr>
            <a:r>
              <a:rPr lang="en-US">
                <a:solidFill>
                  <a:schemeClr val="tx1"/>
                </a:solidFill>
              </a:rPr>
              <a:t>Peaks in KDE show discrete </a:t>
            </a:r>
            <a:r>
              <a:rPr lang="en-US" dirty="0">
                <a:solidFill>
                  <a:schemeClr val="tx1"/>
                </a:solidFill>
              </a:rPr>
              <a:t>number of layers</a:t>
            </a:r>
            <a:r>
              <a:rPr lang="en-US">
                <a:solidFill>
                  <a:schemeClr val="tx1"/>
                </a:solidFill>
              </a:rPr>
              <a:t> (n)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AACEFD8-CAEC-F564-F2D3-B91802DCA693}"/>
              </a:ext>
            </a:extLst>
          </p:cNvPr>
          <p:cNvCxnSpPr/>
          <p:nvPr/>
        </p:nvCxnSpPr>
        <p:spPr>
          <a:xfrm flipH="1" flipV="1">
            <a:off x="6521075" y="3307719"/>
            <a:ext cx="1755912" cy="7605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D723EEA-3102-2C02-AD4A-8FBF0E9D4648}"/>
              </a:ext>
            </a:extLst>
          </p:cNvPr>
          <p:cNvSpPr txBox="1"/>
          <p:nvPr/>
        </p:nvSpPr>
        <p:spPr>
          <a:xfrm>
            <a:off x="6905387" y="325694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# Layers Increase</a:t>
            </a:r>
          </a:p>
        </p:txBody>
      </p:sp>
    </p:spTree>
    <p:extLst>
      <p:ext uri="{BB962C8B-B14F-4D97-AF65-F5344CB8AC3E}">
        <p14:creationId xmlns:p14="http://schemas.microsoft.com/office/powerpoint/2010/main" val="1984662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4;p36">
            <a:extLst>
              <a:ext uri="{FF2B5EF4-FFF2-40B4-BE49-F238E27FC236}">
                <a16:creationId xmlns:a16="http://schemas.microsoft.com/office/drawing/2014/main" id="{15AD1E60-1546-5E47-BB7C-B0EADA5EAE17}"/>
              </a:ext>
            </a:extLst>
          </p:cNvPr>
          <p:cNvSpPr txBox="1">
            <a:spLocks/>
          </p:cNvSpPr>
          <p:nvPr/>
        </p:nvSpPr>
        <p:spPr>
          <a:xfrm>
            <a:off x="714077" y="191777"/>
            <a:ext cx="4029757" cy="579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40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buSzPts val="3500"/>
            </a:pPr>
            <a:r>
              <a:rPr lang="en-US" sz="2200"/>
              <a:t>Simulation 2 </a:t>
            </a:r>
            <a:endParaRPr lang="en-US" sz="2200" b="0" i="0" u="none" strike="noStrike" cap="none"/>
          </a:p>
        </p:txBody>
      </p:sp>
      <p:pic>
        <p:nvPicPr>
          <p:cNvPr id="10" name="Picture 9" descr="A graph of layers and layers&#10;&#10;Description automatically generated with medium confidence">
            <a:extLst>
              <a:ext uri="{FF2B5EF4-FFF2-40B4-BE49-F238E27FC236}">
                <a16:creationId xmlns:a16="http://schemas.microsoft.com/office/drawing/2014/main" id="{A16544D7-EFEC-5345-9618-8FD57F1F9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212" y="1987800"/>
            <a:ext cx="2767060" cy="2075295"/>
          </a:xfrm>
          <a:prstGeom prst="roundRect">
            <a:avLst>
              <a:gd name="adj" fmla="val 10279"/>
            </a:avLst>
          </a:prstGeom>
        </p:spPr>
      </p:pic>
      <p:pic>
        <p:nvPicPr>
          <p:cNvPr id="12" name="Picture 11" descr="A graph of a curve&#10;&#10;Description automatically generated with medium confidence">
            <a:extLst>
              <a:ext uri="{FF2B5EF4-FFF2-40B4-BE49-F238E27FC236}">
                <a16:creationId xmlns:a16="http://schemas.microsoft.com/office/drawing/2014/main" id="{C6795F69-671D-5F47-9A66-E10B181D3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45" y="1987800"/>
            <a:ext cx="2767060" cy="2075295"/>
          </a:xfrm>
          <a:prstGeom prst="roundRect">
            <a:avLst>
              <a:gd name="adj" fmla="val 9904"/>
            </a:avLst>
          </a:prstGeom>
        </p:spPr>
      </p:pic>
      <p:pic>
        <p:nvPicPr>
          <p:cNvPr id="14" name="Picture 1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8A74A75-AB0E-6B46-AD2E-4B28DE21A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089" y="1987800"/>
            <a:ext cx="2767060" cy="2075295"/>
          </a:xfrm>
          <a:prstGeom prst="roundRect">
            <a:avLst>
              <a:gd name="adj" fmla="val 8777"/>
            </a:avLst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C4EA31-FF1F-8761-2BA7-37D69AC2083F}"/>
              </a:ext>
            </a:extLst>
          </p:cNvPr>
          <p:cNvSpPr txBox="1"/>
          <p:nvPr/>
        </p:nvSpPr>
        <p:spPr>
          <a:xfrm>
            <a:off x="714077" y="770898"/>
            <a:ext cx="3382801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As number of layers (n) increase</a:t>
            </a:r>
          </a:p>
          <a:p>
            <a:pPr marL="742950" lvl="1" indent="-285750">
              <a:buClr>
                <a:schemeClr val="tx1"/>
              </a:buClr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tx1"/>
                </a:solidFill>
              </a:rPr>
              <a:t>Reflectance lowers</a:t>
            </a:r>
          </a:p>
          <a:p>
            <a:pPr marL="742950" lvl="1" indent="-285750">
              <a:buClr>
                <a:schemeClr val="tx1"/>
              </a:buClr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tx1"/>
                </a:solidFill>
              </a:rPr>
              <a:t>Absorbance remains constant</a:t>
            </a:r>
          </a:p>
          <a:p>
            <a:pPr marL="742950" lvl="1" indent="-285750">
              <a:buClr>
                <a:schemeClr val="tx1"/>
              </a:buClr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tx1"/>
                </a:solidFill>
              </a:rPr>
              <a:t>Transmittance increases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B0CEA9-4744-BBB2-3B6F-19EEF1F049D2}"/>
              </a:ext>
            </a:extLst>
          </p:cNvPr>
          <p:cNvSpPr txBox="1"/>
          <p:nvPr/>
        </p:nvSpPr>
        <p:spPr>
          <a:xfrm>
            <a:off x="4420357" y="770898"/>
            <a:ext cx="39420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As incident angle </a:t>
            </a:r>
            <a:r>
              <a:rPr lang="en-US">
                <a:solidFill>
                  <a:schemeClr val="accent2"/>
                </a:solidFill>
                <a:latin typeface="Coda"/>
              </a:rPr>
              <a:t>(𝚹)</a:t>
            </a:r>
            <a:r>
              <a:rPr lang="en-US">
                <a:solidFill>
                  <a:schemeClr val="tx1"/>
                </a:solidFill>
              </a:rPr>
              <a:t> gets larger</a:t>
            </a:r>
          </a:p>
          <a:p>
            <a:pPr marL="742950" lvl="1" indent="-285750">
              <a:buClr>
                <a:schemeClr val="tx1"/>
              </a:buClr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tx1"/>
                </a:solidFill>
              </a:rPr>
              <a:t>Transmittance lowers</a:t>
            </a:r>
          </a:p>
          <a:p>
            <a:pPr marL="742950" lvl="1" indent="-285750">
              <a:buClr>
                <a:schemeClr val="tx1"/>
              </a:buClr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tx1"/>
                </a:solidFill>
              </a:rPr>
              <a:t>Reflectance increases</a:t>
            </a:r>
          </a:p>
          <a:p>
            <a:pPr marL="742950" lvl="1" indent="-285750">
              <a:buClr>
                <a:schemeClr val="tx1"/>
              </a:buClr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tx1"/>
                </a:solidFill>
              </a:rPr>
              <a:t>Absorbance remains constant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0AE75F-E356-2F4C-89E9-704127B60409}"/>
              </a:ext>
            </a:extLst>
          </p:cNvPr>
          <p:cNvSpPr txBox="1"/>
          <p:nvPr/>
        </p:nvSpPr>
        <p:spPr>
          <a:xfrm rot="16200000">
            <a:off x="2856101" y="2387172"/>
            <a:ext cx="907832" cy="153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"/>
              <a:t>(%)</a:t>
            </a:r>
          </a:p>
        </p:txBody>
      </p:sp>
      <p:pic>
        <p:nvPicPr>
          <p:cNvPr id="5" name="Picture 4" descr="A close up of a moth&#10;&#10;AI-generated content may be incorrect.">
            <a:extLst>
              <a:ext uri="{FF2B5EF4-FFF2-40B4-BE49-F238E27FC236}">
                <a16:creationId xmlns:a16="http://schemas.microsoft.com/office/drawing/2014/main" id="{58D95E58-8531-E3B3-A288-5B494F266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4287" y="646771"/>
            <a:ext cx="1773618" cy="134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54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5D939-ED53-18E2-6D38-75B93374F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4;p36">
            <a:extLst>
              <a:ext uri="{FF2B5EF4-FFF2-40B4-BE49-F238E27FC236}">
                <a16:creationId xmlns:a16="http://schemas.microsoft.com/office/drawing/2014/main" id="{5B6365E2-E7D2-5B0D-B8DB-3510F9D1D082}"/>
              </a:ext>
            </a:extLst>
          </p:cNvPr>
          <p:cNvSpPr txBox="1">
            <a:spLocks/>
          </p:cNvSpPr>
          <p:nvPr/>
        </p:nvSpPr>
        <p:spPr>
          <a:xfrm>
            <a:off x="542243" y="265629"/>
            <a:ext cx="5005117" cy="579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40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buSzPts val="3500"/>
            </a:pPr>
            <a:r>
              <a:rPr lang="en-US" sz="2200"/>
              <a:t>(Sim 1 – Sim 2) - Distributions</a:t>
            </a:r>
            <a:endParaRPr lang="en-US" sz="2200" b="0" i="0" u="none" strike="noStrike" cap="none"/>
          </a:p>
        </p:txBody>
      </p:sp>
      <p:pic>
        <p:nvPicPr>
          <p:cNvPr id="3" name="Picture 2" descr="A graph of a function of a fire&#10;&#10;Description automatically generated with medium confidence">
            <a:extLst>
              <a:ext uri="{FF2B5EF4-FFF2-40B4-BE49-F238E27FC236}">
                <a16:creationId xmlns:a16="http://schemas.microsoft.com/office/drawing/2014/main" id="{24E51F80-BEB5-7D48-B4B0-F49B5A527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43" y="2906593"/>
            <a:ext cx="3942555" cy="1971278"/>
          </a:xfrm>
          <a:prstGeom prst="roundRect">
            <a:avLst>
              <a:gd name="adj" fmla="val 9003"/>
            </a:avLst>
          </a:prstGeom>
        </p:spPr>
      </p:pic>
      <p:pic>
        <p:nvPicPr>
          <p:cNvPr id="9" name="Picture 8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85B16D63-96AC-A443-88DA-42068EF9C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783" y="773189"/>
            <a:ext cx="3942556" cy="1971278"/>
          </a:xfrm>
          <a:prstGeom prst="roundRect">
            <a:avLst>
              <a:gd name="adj" fmla="val 7390"/>
            </a:avLst>
          </a:prstGeom>
        </p:spPr>
      </p:pic>
      <p:pic>
        <p:nvPicPr>
          <p:cNvPr id="13" name="Picture 12" descr="A graph of a reflection&#10;&#10;Description automatically generated with medium confidence">
            <a:extLst>
              <a:ext uri="{FF2B5EF4-FFF2-40B4-BE49-F238E27FC236}">
                <a16:creationId xmlns:a16="http://schemas.microsoft.com/office/drawing/2014/main" id="{1C10E41C-B058-8F42-B9BC-9A6035F2F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783" y="2906593"/>
            <a:ext cx="3942556" cy="1971278"/>
          </a:xfrm>
          <a:prstGeom prst="roundRect">
            <a:avLst>
              <a:gd name="adj" fmla="val 9407"/>
            </a:avLst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75E597-54EC-4EB9-0665-C92EC0850DFE}"/>
              </a:ext>
            </a:extLst>
          </p:cNvPr>
          <p:cNvSpPr txBox="1"/>
          <p:nvPr/>
        </p:nvSpPr>
        <p:spPr>
          <a:xfrm>
            <a:off x="555512" y="934006"/>
            <a:ext cx="4111485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Comparing Sim 1 and 2</a:t>
            </a:r>
          </a:p>
          <a:p>
            <a:pPr marL="742950" lvl="1" indent="-285750">
              <a:buClr>
                <a:schemeClr val="tx1"/>
              </a:buClr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tx1"/>
                </a:solidFill>
              </a:rPr>
              <a:t>Peaks lower</a:t>
            </a:r>
          </a:p>
          <a:p>
            <a:pPr marL="742950" lvl="1" indent="-285750">
              <a:buClr>
                <a:schemeClr val="tx1"/>
              </a:buClr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tx1"/>
                </a:solidFill>
              </a:rPr>
              <a:t>Distributions broaden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This means :</a:t>
            </a:r>
          </a:p>
          <a:p>
            <a:pPr marL="742950" lvl="1" indent="-285750">
              <a:buClr>
                <a:schemeClr val="tx1"/>
              </a:buClr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tx1"/>
                </a:solidFill>
              </a:rPr>
              <a:t>AM1.5G sampling = larger T, R, A Var</a:t>
            </a:r>
          </a:p>
          <a:p>
            <a:pPr marL="742950" lvl="1" indent="-285750">
              <a:buClr>
                <a:schemeClr val="tx1"/>
              </a:buClr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tx1"/>
                </a:solidFill>
              </a:rPr>
              <a:t>Better Transmittance = More Layers </a:t>
            </a:r>
          </a:p>
          <a:p>
            <a:pPr marL="742950" lvl="1" indent="-285750">
              <a:buClr>
                <a:schemeClr val="tx1"/>
              </a:buClr>
              <a:buFont typeface="Courier New" panose="020B0604020202020204" pitchFamily="34" charset="0"/>
              <a:buChar char="o"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B3C533A-5A74-B41F-A75A-6F3D17CE716B}"/>
              </a:ext>
            </a:extLst>
          </p:cNvPr>
          <p:cNvCxnSpPr/>
          <p:nvPr/>
        </p:nvCxnSpPr>
        <p:spPr>
          <a:xfrm flipV="1">
            <a:off x="5566207" y="1533021"/>
            <a:ext cx="2138836" cy="8591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7BEACB-F895-8263-5A4B-F84CCC5566D0}"/>
              </a:ext>
            </a:extLst>
          </p:cNvPr>
          <p:cNvSpPr txBox="1"/>
          <p:nvPr/>
        </p:nvSpPr>
        <p:spPr>
          <a:xfrm>
            <a:off x="6183855" y="1651197"/>
            <a:ext cx="12536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Layers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371025-6BF2-F2A3-D678-47541D3879A1}"/>
              </a:ext>
            </a:extLst>
          </p:cNvPr>
          <p:cNvCxnSpPr/>
          <p:nvPr/>
        </p:nvCxnSpPr>
        <p:spPr>
          <a:xfrm flipH="1" flipV="1">
            <a:off x="2167973" y="3464349"/>
            <a:ext cx="1664951" cy="7979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BDD163-3678-C28B-FDA0-EAF63674C4D9}"/>
              </a:ext>
            </a:extLst>
          </p:cNvPr>
          <p:cNvSpPr txBox="1"/>
          <p:nvPr/>
        </p:nvSpPr>
        <p:spPr>
          <a:xfrm>
            <a:off x="2612571" y="3427669"/>
            <a:ext cx="8652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Layers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0B0D32-FEB5-CA8E-E7F8-E3BB531CE2B8}"/>
              </a:ext>
            </a:extLst>
          </p:cNvPr>
          <p:cNvCxnSpPr/>
          <p:nvPr/>
        </p:nvCxnSpPr>
        <p:spPr>
          <a:xfrm flipH="1" flipV="1">
            <a:off x="5347755" y="3426929"/>
            <a:ext cx="2557402" cy="10545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C28E16-ABAB-7373-351F-CDE637D74426}"/>
              </a:ext>
            </a:extLst>
          </p:cNvPr>
          <p:cNvSpPr txBox="1"/>
          <p:nvPr/>
        </p:nvSpPr>
        <p:spPr>
          <a:xfrm>
            <a:off x="6264018" y="3572171"/>
            <a:ext cx="116341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Layers</a:t>
            </a:r>
          </a:p>
        </p:txBody>
      </p:sp>
    </p:spTree>
    <p:extLst>
      <p:ext uri="{BB962C8B-B14F-4D97-AF65-F5344CB8AC3E}">
        <p14:creationId xmlns:p14="http://schemas.microsoft.com/office/powerpoint/2010/main" val="38166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5D939-ED53-18E2-6D38-75B93374F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layer of layers&#10;&#10;Description automatically generated with medium confidence">
            <a:extLst>
              <a:ext uri="{FF2B5EF4-FFF2-40B4-BE49-F238E27FC236}">
                <a16:creationId xmlns:a16="http://schemas.microsoft.com/office/drawing/2014/main" id="{43373D17-E47D-2A4A-B85E-210149FB2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34" y="784593"/>
            <a:ext cx="3825274" cy="2722851"/>
          </a:xfrm>
          <a:prstGeom prst="roundRect">
            <a:avLst>
              <a:gd name="adj" fmla="val 6759"/>
            </a:avLst>
          </a:prstGeom>
        </p:spPr>
      </p:pic>
      <p:pic>
        <p:nvPicPr>
          <p:cNvPr id="19" name="Picture 18" descr="A diagram of a layer of layers&#10;&#10;Description automatically generated with medium confidence">
            <a:extLst>
              <a:ext uri="{FF2B5EF4-FFF2-40B4-BE49-F238E27FC236}">
                <a16:creationId xmlns:a16="http://schemas.microsoft.com/office/drawing/2014/main" id="{3FC43CDD-204A-6944-8B43-197D44734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84592"/>
            <a:ext cx="3825273" cy="2722851"/>
          </a:xfrm>
          <a:prstGeom prst="roundRect">
            <a:avLst>
              <a:gd name="adj" fmla="val 7026"/>
            </a:avLst>
          </a:prstGeom>
        </p:spPr>
      </p:pic>
      <p:sp>
        <p:nvSpPr>
          <p:cNvPr id="21" name="Google Shape;224;p36">
            <a:extLst>
              <a:ext uri="{FF2B5EF4-FFF2-40B4-BE49-F238E27FC236}">
                <a16:creationId xmlns:a16="http://schemas.microsoft.com/office/drawing/2014/main" id="{EFEF93DF-7311-BC45-83A6-DCE6D190753A}"/>
              </a:ext>
            </a:extLst>
          </p:cNvPr>
          <p:cNvSpPr txBox="1">
            <a:spLocks/>
          </p:cNvSpPr>
          <p:nvPr/>
        </p:nvSpPr>
        <p:spPr>
          <a:xfrm>
            <a:off x="412771" y="265629"/>
            <a:ext cx="4685211" cy="579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40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buSzPts val="3500"/>
            </a:pPr>
            <a:r>
              <a:rPr lang="en-US" sz="2200" dirty="0"/>
              <a:t>(Sim 3 – Sim 4)</a:t>
            </a:r>
            <a:endParaRPr lang="en-US" sz="2200" b="0" i="0" u="none" strike="noStrike" cap="non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D674BF-14E2-443C-0527-2D205B821405}"/>
              </a:ext>
            </a:extLst>
          </p:cNvPr>
          <p:cNvSpPr txBox="1"/>
          <p:nvPr/>
        </p:nvSpPr>
        <p:spPr>
          <a:xfrm>
            <a:off x="412771" y="3637450"/>
            <a:ext cx="4040621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Higher Perturbance = Lower Transmittance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Sim 4 </a:t>
            </a:r>
            <a:r>
              <a:rPr lang="en-US">
                <a:solidFill>
                  <a:schemeClr val="tx1"/>
                </a:solidFill>
              </a:rPr>
              <a:t>Waviness</a:t>
            </a:r>
            <a:r>
              <a:rPr lang="en-US" dirty="0">
                <a:solidFill>
                  <a:schemeClr val="tx1"/>
                </a:solidFill>
              </a:rPr>
              <a:t> decreases Transmittance</a:t>
            </a:r>
          </a:p>
          <a:p>
            <a:pPr>
              <a:buClr>
                <a:schemeClr val="tx1"/>
              </a:buClr>
            </a:pPr>
            <a:endParaRPr lang="en-US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312F-55DE-9F77-F589-E4F1819556AB}"/>
              </a:ext>
            </a:extLst>
          </p:cNvPr>
          <p:cNvSpPr txBox="1"/>
          <p:nvPr/>
        </p:nvSpPr>
        <p:spPr>
          <a:xfrm rot="5400000">
            <a:off x="3632959" y="1987086"/>
            <a:ext cx="9078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Layers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E6F19-3C22-1801-DA5B-84578E1986A8}"/>
              </a:ext>
            </a:extLst>
          </p:cNvPr>
          <p:cNvSpPr txBox="1"/>
          <p:nvPr/>
        </p:nvSpPr>
        <p:spPr>
          <a:xfrm rot="5400000">
            <a:off x="7724567" y="1987085"/>
            <a:ext cx="9078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Layers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DD6F8-0AB3-15BE-7052-CEB3E5520539}"/>
              </a:ext>
            </a:extLst>
          </p:cNvPr>
          <p:cNvSpPr txBox="1"/>
          <p:nvPr/>
        </p:nvSpPr>
        <p:spPr>
          <a:xfrm>
            <a:off x="4570640" y="3637450"/>
            <a:ext cx="4040621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Increasing # of Sampled rays = Flatter curves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Sim 4 Wave amplitudes are too exaggerated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5E18A5-63F9-494F-9D2B-A7C31FA7BF8E}"/>
              </a:ext>
            </a:extLst>
          </p:cNvPr>
          <p:cNvSpPr txBox="1"/>
          <p:nvPr/>
        </p:nvSpPr>
        <p:spPr>
          <a:xfrm rot="16200000">
            <a:off x="243289" y="1439039"/>
            <a:ext cx="90783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" dirty="0"/>
              <a:t>(%)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3A9615-667C-F941-94E0-6ADA7D4F3A13}"/>
              </a:ext>
            </a:extLst>
          </p:cNvPr>
          <p:cNvSpPr txBox="1"/>
          <p:nvPr/>
        </p:nvSpPr>
        <p:spPr>
          <a:xfrm rot="16200000">
            <a:off x="4286371" y="1439039"/>
            <a:ext cx="90783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" dirty="0"/>
              <a:t>(%)</a:t>
            </a:r>
          </a:p>
        </p:txBody>
      </p:sp>
    </p:spTree>
    <p:extLst>
      <p:ext uri="{BB962C8B-B14F-4D97-AF65-F5344CB8AC3E}">
        <p14:creationId xmlns:p14="http://schemas.microsoft.com/office/powerpoint/2010/main" val="1539055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5D939-ED53-18E2-6D38-75B93374F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4;p36">
            <a:extLst>
              <a:ext uri="{FF2B5EF4-FFF2-40B4-BE49-F238E27FC236}">
                <a16:creationId xmlns:a16="http://schemas.microsoft.com/office/drawing/2014/main" id="{5B6365E2-E7D2-5B0D-B8DB-3510F9D1D082}"/>
              </a:ext>
            </a:extLst>
          </p:cNvPr>
          <p:cNvSpPr txBox="1">
            <a:spLocks/>
          </p:cNvSpPr>
          <p:nvPr/>
        </p:nvSpPr>
        <p:spPr>
          <a:xfrm>
            <a:off x="412771" y="265629"/>
            <a:ext cx="4685211" cy="579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40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buSzPts val="3500"/>
            </a:pPr>
            <a:r>
              <a:rPr lang="en-US" sz="2200"/>
              <a:t>(Sim 3 – Sim 4)</a:t>
            </a:r>
            <a:endParaRPr lang="en-US" sz="2200" b="0" i="0" u="none" strike="noStrike" cap="none"/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34981A1-6939-3741-9965-ED431A0F9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75" y="753641"/>
            <a:ext cx="4221207" cy="2814926"/>
          </a:xfrm>
          <a:prstGeom prst="roundRect">
            <a:avLst>
              <a:gd name="adj" fmla="val 6603"/>
            </a:avLst>
          </a:prstGeom>
        </p:spPr>
      </p:pic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A0343CD-A276-764C-8FB4-0BCDEADBC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738" y="753641"/>
            <a:ext cx="3997577" cy="2814927"/>
          </a:xfrm>
          <a:prstGeom prst="roundRect">
            <a:avLst>
              <a:gd name="adj" fmla="val 7147"/>
            </a:avLst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BA3A90-406B-4101-1A57-C5690220ACC1}"/>
              </a:ext>
            </a:extLst>
          </p:cNvPr>
          <p:cNvSpPr txBox="1"/>
          <p:nvPr/>
        </p:nvSpPr>
        <p:spPr>
          <a:xfrm>
            <a:off x="417622" y="3566586"/>
            <a:ext cx="4202594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Sim 3 Absorbance increases with</a:t>
            </a:r>
          </a:p>
          <a:p>
            <a:pPr marL="742950" lvl="1" indent="-285750">
              <a:buClr>
                <a:schemeClr val="tx1"/>
              </a:buClr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tx1"/>
                </a:solidFill>
              </a:rPr>
              <a:t>Incident Angle </a:t>
            </a:r>
            <a:r>
              <a:rPr lang="en-US">
                <a:solidFill>
                  <a:schemeClr val="accent2"/>
                </a:solidFill>
                <a:latin typeface="Coda"/>
              </a:rPr>
              <a:t>(𝚹)</a:t>
            </a:r>
            <a:endParaRPr lang="en-US">
              <a:solidFill>
                <a:schemeClr val="tx1"/>
              </a:solidFill>
            </a:endParaRPr>
          </a:p>
          <a:p>
            <a:pPr marL="742950" lvl="1" indent="-285750">
              <a:buClr>
                <a:schemeClr val="tx1"/>
              </a:buClr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tx1"/>
                </a:solidFill>
              </a:rPr>
              <a:t>Perturbance </a:t>
            </a:r>
            <a:r>
              <a:rPr lang="en-US">
                <a:solidFill>
                  <a:schemeClr val="accent2"/>
                </a:solidFill>
                <a:latin typeface="Coda"/>
              </a:rPr>
              <a:t>(𝛔)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Perturbance STD increases internal reflection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More layer defects = more internal reflection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876AC-3ED7-5948-17B1-4C32A16DC967}"/>
              </a:ext>
            </a:extLst>
          </p:cNvPr>
          <p:cNvSpPr txBox="1"/>
          <p:nvPr/>
        </p:nvSpPr>
        <p:spPr>
          <a:xfrm>
            <a:off x="4997904" y="3566586"/>
            <a:ext cx="4202594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Sim 4 Absorbance increases withs</a:t>
            </a:r>
          </a:p>
          <a:p>
            <a:pPr marL="742950" lvl="1" indent="-285750">
              <a:buClr>
                <a:schemeClr val="tx1"/>
              </a:buClr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tx1"/>
                </a:solidFill>
              </a:rPr>
              <a:t>Perturbance </a:t>
            </a:r>
            <a:r>
              <a:rPr lang="en-US">
                <a:solidFill>
                  <a:schemeClr val="accent2"/>
                </a:solidFill>
                <a:latin typeface="Coda"/>
              </a:rPr>
              <a:t>(𝛔)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tx1"/>
                </a:solidFill>
              </a:rPr>
              <a:t>Wavyness</a:t>
            </a:r>
            <a:r>
              <a:rPr lang="en-US">
                <a:solidFill>
                  <a:schemeClr val="tx1"/>
                </a:solidFill>
              </a:rPr>
              <a:t> reduces absorption at high Angle and low Perturbance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Rays "ride" waves = more reflection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46AFA-B96F-FA4F-979D-79D3402D82C2}"/>
              </a:ext>
            </a:extLst>
          </p:cNvPr>
          <p:cNvSpPr txBox="1"/>
          <p:nvPr/>
        </p:nvSpPr>
        <p:spPr>
          <a:xfrm rot="16200000">
            <a:off x="371007" y="1671680"/>
            <a:ext cx="480028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"/>
              <a:t>(%)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D93056-D7E1-9E4E-A881-278FD709EB92}"/>
              </a:ext>
            </a:extLst>
          </p:cNvPr>
          <p:cNvSpPr txBox="1"/>
          <p:nvPr/>
        </p:nvSpPr>
        <p:spPr>
          <a:xfrm rot="16200000">
            <a:off x="4767930" y="1484580"/>
            <a:ext cx="90783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"/>
              <a:t>(%)</a:t>
            </a:r>
          </a:p>
        </p:txBody>
      </p:sp>
    </p:spTree>
    <p:extLst>
      <p:ext uri="{BB962C8B-B14F-4D97-AF65-F5344CB8AC3E}">
        <p14:creationId xmlns:p14="http://schemas.microsoft.com/office/powerpoint/2010/main" val="2656691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5D939-ED53-18E2-6D38-75B93374F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4;p36">
            <a:extLst>
              <a:ext uri="{FF2B5EF4-FFF2-40B4-BE49-F238E27FC236}">
                <a16:creationId xmlns:a16="http://schemas.microsoft.com/office/drawing/2014/main" id="{5B6365E2-E7D2-5B0D-B8DB-3510F9D1D082}"/>
              </a:ext>
            </a:extLst>
          </p:cNvPr>
          <p:cNvSpPr txBox="1">
            <a:spLocks/>
          </p:cNvSpPr>
          <p:nvPr/>
        </p:nvSpPr>
        <p:spPr>
          <a:xfrm>
            <a:off x="615071" y="265629"/>
            <a:ext cx="5656256" cy="579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40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buSzPts val="3500"/>
            </a:pPr>
            <a:r>
              <a:rPr lang="en-US" sz="2200" dirty="0"/>
              <a:t>Normalized Absorption Density across Simulations</a:t>
            </a:r>
            <a:endParaRPr lang="en-US" sz="2200" b="0" i="0" u="none" strike="noStrike" cap="none" dirty="0"/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4A6739E-1D93-5444-9269-D4DB8E47D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71" y="844749"/>
            <a:ext cx="7804357" cy="3902179"/>
          </a:xfrm>
          <a:prstGeom prst="roundRect">
            <a:avLst>
              <a:gd name="adj" fmla="val 5643"/>
            </a:avLst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9FB8AB-2053-718F-2F14-3007A073AF82}"/>
              </a:ext>
            </a:extLst>
          </p:cNvPr>
          <p:cNvSpPr txBox="1"/>
          <p:nvPr/>
        </p:nvSpPr>
        <p:spPr>
          <a:xfrm>
            <a:off x="5181512" y="4493012"/>
            <a:ext cx="567777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/>
              <a:t>(%)</a:t>
            </a:r>
          </a:p>
        </p:txBody>
      </p:sp>
    </p:spTree>
    <p:extLst>
      <p:ext uri="{BB962C8B-B14F-4D97-AF65-F5344CB8AC3E}">
        <p14:creationId xmlns:p14="http://schemas.microsoft.com/office/powerpoint/2010/main" val="2182963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DFFE-B876-70DE-2E6F-4C0AA6D65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 of this Approach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2136008-EE4D-D795-3C84-4D4F0FC57CB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20000" y="1408665"/>
                <a:ext cx="7207451" cy="3008616"/>
              </a:xfrm>
            </p:spPr>
            <p:txBody>
              <a:bodyPr/>
              <a:lstStyle/>
              <a:p>
                <a:pPr algn="l">
                  <a:buSzPct val="150000"/>
                  <a:buFont typeface="Arial" panose="020B0604020202020204" pitchFamily="34" charset="0"/>
                  <a:buChar char="•"/>
                </a:pPr>
                <a:r>
                  <a:rPr lang="en-US"/>
                  <a:t>Ray optics ignore diffractive effects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close to the feature size</a:t>
                </a:r>
              </a:p>
              <a:p>
                <a:pPr algn="l">
                  <a:buSzPct val="150000"/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algn="l">
                  <a:buSzPct val="150000"/>
                  <a:buFont typeface="Arial" panose="020B0604020202020204" pitchFamily="34" charset="0"/>
                  <a:buChar char="•"/>
                </a:pPr>
                <a:r>
                  <a:rPr lang="en-US"/>
                  <a:t>Approximations </a:t>
                </a:r>
              </a:p>
              <a:p>
                <a:pPr lvl="1" algn="l">
                  <a:buSzPct val="100000"/>
                  <a:buFont typeface="Courier New" panose="02070309020205020404" pitchFamily="49" charset="0"/>
                  <a:buChar char="o"/>
                </a:pPr>
                <a:r>
                  <a:rPr lang="en-US"/>
                  <a:t>Absorbance: rays that exceed 5000 bounces OR &lt;0.5% initial power</a:t>
                </a:r>
              </a:p>
              <a:p>
                <a:pPr lvl="1" algn="l">
                  <a:buSzPct val="100000"/>
                  <a:buFont typeface="Courier New" panose="02070309020205020404" pitchFamily="49" charset="0"/>
                  <a:buChar char="o"/>
                </a:pPr>
                <a:r>
                  <a:rPr lang="en-US"/>
                  <a:t>Reflection: lost rays to the void</a:t>
                </a:r>
              </a:p>
              <a:p>
                <a:pPr lvl="1" algn="l">
                  <a:buSzPct val="100000"/>
                  <a:buFont typeface="Courier New" panose="02070309020205020404" pitchFamily="49" charset="0"/>
                  <a:buChar char="o"/>
                </a:pPr>
                <a:r>
                  <a:rPr lang="en-US"/>
                  <a:t>Transmittance: Rays captured by target</a:t>
                </a:r>
              </a:p>
              <a:p>
                <a:pPr algn="l">
                  <a:buSzPct val="150000"/>
                  <a:buFont typeface="Arial" panose="020B0604020202020204" pitchFamily="34" charset="0"/>
                  <a:buChar char="•"/>
                </a:pPr>
                <a:endParaRPr lang="en-US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2136008-EE4D-D795-3C84-4D4F0FC57C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20000" y="1408665"/>
                <a:ext cx="7207451" cy="3008616"/>
              </a:xfrm>
              <a:blipFill>
                <a:blip r:embed="rId3"/>
                <a:stretch>
                  <a:fillRect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9727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EEE205CA-F79C-3097-53C3-76E226A0E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>
            <a:extLst>
              <a:ext uri="{FF2B5EF4-FFF2-40B4-BE49-F238E27FC236}">
                <a16:creationId xmlns:a16="http://schemas.microsoft.com/office/drawing/2014/main" id="{28DEA114-6148-5A01-C2D9-84960BE2E7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2425" y="2119738"/>
            <a:ext cx="3928500" cy="14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Concluding Remarks</a:t>
            </a:r>
          </a:p>
        </p:txBody>
      </p:sp>
      <p:sp>
        <p:nvSpPr>
          <p:cNvPr id="263" name="Google Shape;263;p39">
            <a:extLst>
              <a:ext uri="{FF2B5EF4-FFF2-40B4-BE49-F238E27FC236}">
                <a16:creationId xmlns:a16="http://schemas.microsoft.com/office/drawing/2014/main" id="{38335868-2C8F-9C08-367F-96FFB4165FC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40625" y="1280038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22733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>
            <a:spLocks noGrp="1"/>
          </p:cNvSpPr>
          <p:nvPr>
            <p:ph type="title"/>
          </p:nvPr>
        </p:nvSpPr>
        <p:spPr>
          <a:xfrm>
            <a:off x="735499" y="7444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 we’ll be covering today</a:t>
            </a:r>
            <a:endParaRPr dirty="0"/>
          </a:p>
        </p:txBody>
      </p:sp>
      <p:graphicFrame>
        <p:nvGraphicFramePr>
          <p:cNvPr id="226" name="Google Shape;226;p36"/>
          <p:cNvGraphicFramePr/>
          <p:nvPr>
            <p:extLst>
              <p:ext uri="{D42A27DB-BD31-4B8C-83A1-F6EECF244321}">
                <p14:modId xmlns:p14="http://schemas.microsoft.com/office/powerpoint/2010/main" val="1288337576"/>
              </p:ext>
            </p:extLst>
          </p:nvPr>
        </p:nvGraphicFramePr>
        <p:xfrm>
          <a:off x="2517406" y="1675781"/>
          <a:ext cx="3881081" cy="1471843"/>
        </p:xfrm>
        <a:graphic>
          <a:graphicData uri="http://schemas.openxmlformats.org/drawingml/2006/table">
            <a:tbl>
              <a:tblPr>
                <a:noFill/>
                <a:tableStyleId>{BA77E414-E232-4B92-8ABF-7BC5A21BB11D}</a:tableStyleId>
              </a:tblPr>
              <a:tblGrid>
                <a:gridCol w="3881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268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>
                          <a:solidFill>
                            <a:schemeClr val="accent2"/>
                          </a:solidFill>
                          <a:latin typeface="Coda"/>
                        </a:rPr>
                        <a:t>1.   Background and Motivation</a:t>
                      </a:r>
                      <a:endParaRPr sz="1600" u="none">
                        <a:solidFill>
                          <a:schemeClr val="accent2"/>
                        </a:solidFill>
                        <a:sym typeface="Cod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>
                          <a:solidFill>
                            <a:schemeClr val="accent2"/>
                          </a:solidFill>
                          <a:latin typeface="Coda"/>
                        </a:rPr>
                        <a:t>2.   Methodology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>
                          <a:solidFill>
                            <a:schemeClr val="accent2"/>
                          </a:solidFill>
                          <a:latin typeface="Coda"/>
                        </a:rPr>
                        <a:t>3.   Results and Discussion</a:t>
                      </a:r>
                      <a:endParaRPr sz="1600" u="none">
                        <a:solidFill>
                          <a:schemeClr val="accent2"/>
                        </a:solidFill>
                        <a:sym typeface="Cod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>
                          <a:solidFill>
                            <a:schemeClr val="accent2"/>
                          </a:solidFill>
                          <a:latin typeface="Coda"/>
                        </a:rPr>
                        <a:t>4.   Conclusions</a:t>
                      </a:r>
                      <a:endParaRPr sz="1600" u="none">
                        <a:solidFill>
                          <a:schemeClr val="accent2"/>
                        </a:solidFill>
                        <a:sym typeface="Cod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586FD-0AF7-5BB8-783F-95B8F0EC7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1002-B539-FDF1-B7DE-9DC874402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Concluding Remarks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DF0637-9BD7-4154-6833-06AF87655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104" y="1691002"/>
            <a:ext cx="4117006" cy="1314740"/>
          </a:xfrm>
        </p:spPr>
        <p:txBody>
          <a:bodyPr/>
          <a:lstStyle/>
          <a:p>
            <a:pPr marL="311150" indent="-17145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Tuning values to match materials (Defect Samplings and Geometry) </a:t>
            </a:r>
          </a:p>
          <a:p>
            <a:pPr marL="311150" indent="-17145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Increasing # of Rays per simulation -&gt; Larger samples from distributions	</a:t>
            </a:r>
          </a:p>
          <a:p>
            <a:pPr marL="311150" indent="-17145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Further exploring trends and relations with larger dataset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CB9F844-6762-BF1D-9164-28744342938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19244" y="1739197"/>
            <a:ext cx="4013860" cy="1220820"/>
          </a:xfrm>
        </p:spPr>
        <p:txBody>
          <a:bodyPr/>
          <a:lstStyle/>
          <a:p>
            <a:pPr algn="l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200" dirty="0"/>
              <a:t>Simulations 1, 2, 3 accurately simulate T, R, A as modelled by RCWA (Rigorous Coupled Wave Analysis)</a:t>
            </a:r>
          </a:p>
          <a:p>
            <a:pPr algn="l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200" dirty="0"/>
              <a:t>Simulation 4 performs worse than expected</a:t>
            </a:r>
          </a:p>
          <a:p>
            <a:pPr algn="l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CA" sz="1200" dirty="0"/>
              <a:t>Results are close to values reported in literature</a:t>
            </a:r>
          </a:p>
          <a:p>
            <a:pPr marL="139700" indent="0" algn="l" fontAlgn="base">
              <a:spcBef>
                <a:spcPts val="600"/>
              </a:spcBef>
            </a:pPr>
            <a:endParaRPr lang="en-CA" sz="1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64A5F7-7BF0-93E0-E9D0-468F85A3F1E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19244" y="1220381"/>
            <a:ext cx="2586900" cy="558900"/>
          </a:xfrm>
        </p:spPr>
        <p:txBody>
          <a:bodyPr/>
          <a:lstStyle/>
          <a:p>
            <a:pPr algn="l"/>
            <a:r>
              <a:rPr lang="en-US" dirty="0"/>
              <a:t>Summary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7F5AF60-3DD8-1FBF-F165-712843F83EC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571999" y="1184619"/>
            <a:ext cx="3171687" cy="558900"/>
          </a:xfrm>
        </p:spPr>
        <p:txBody>
          <a:bodyPr/>
          <a:lstStyle/>
          <a:p>
            <a:pPr algn="l"/>
            <a:r>
              <a:rPr lang="en-US" dirty="0"/>
              <a:t>Future Outlook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0076A-845B-BAA1-2549-63957BC70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551" y="3116220"/>
            <a:ext cx="3381828" cy="1870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5B28A7-01FF-97A9-586A-FFABA29D4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21" y="2991650"/>
            <a:ext cx="2985366" cy="19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29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71"/>
          <p:cNvSpPr txBox="1">
            <a:spLocks noGrp="1"/>
          </p:cNvSpPr>
          <p:nvPr>
            <p:ph type="title"/>
          </p:nvPr>
        </p:nvSpPr>
        <p:spPr>
          <a:xfrm>
            <a:off x="720000" y="2014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9C491-0F72-3CB3-61E4-49871BAE60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 dirty="0" err="1"/>
              <a:t>Galeotti</a:t>
            </a:r>
            <a:r>
              <a:rPr lang="en-US" dirty="0"/>
              <a:t>, F., </a:t>
            </a:r>
            <a:r>
              <a:rPr lang="en-US" dirty="0" err="1"/>
              <a:t>Trespidi</a:t>
            </a:r>
            <a:r>
              <a:rPr lang="en-US" dirty="0"/>
              <a:t>, F., Timo, G., &amp; </a:t>
            </a:r>
            <a:r>
              <a:rPr lang="en-US" dirty="0" err="1"/>
              <a:t>Pasini</a:t>
            </a:r>
            <a:r>
              <a:rPr lang="en-US" dirty="0"/>
              <a:t>, M. (2014). Broadband and crack-free antireflection coatings by self-assembled moth eye patterns. ACS Applied Materials &amp; Interfaces, 6(9), 5827–5834. https://</a:t>
            </a:r>
            <a:r>
              <a:rPr lang="en-US" dirty="0" err="1"/>
              <a:t>doi.org</a:t>
            </a:r>
            <a:r>
              <a:rPr lang="en-US" dirty="0"/>
              <a:t>/10.1021/am500687f</a:t>
            </a:r>
            <a:endParaRPr lang="en-US" b="1" dirty="0"/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 dirty="0"/>
              <a:t>Raytracing Engine inspired by Sebastian </a:t>
            </a:r>
            <a:r>
              <a:rPr lang="en-US" dirty="0" err="1"/>
              <a:t>Lague</a:t>
            </a:r>
            <a:r>
              <a:rPr lang="en-US" dirty="0"/>
              <a:t> Videos on YouTube :</a:t>
            </a:r>
            <a:endParaRPr lang="en-US" dirty="0">
              <a:hlinkClick r:id="rId3"/>
            </a:endParaRPr>
          </a:p>
          <a:p>
            <a:pPr>
              <a:lnSpc>
                <a:spcPct val="114999"/>
              </a:lnSpc>
            </a:pPr>
            <a:r>
              <a:rPr lang="en-US" b="1" i="1" dirty="0"/>
              <a:t>Coding Adventure: Ray Tracing</a:t>
            </a:r>
            <a:r>
              <a:rPr lang="en-US" dirty="0"/>
              <a:t> Sebastian </a:t>
            </a:r>
            <a:r>
              <a:rPr lang="en-US" dirty="0" err="1"/>
              <a:t>Lague</a:t>
            </a:r>
            <a:r>
              <a:rPr lang="en-US" dirty="0"/>
              <a:t>. (2023, April 1). </a:t>
            </a:r>
            <a:r>
              <a:rPr lang="en-US" i="1" dirty="0"/>
              <a:t>Coding Adventure: Ray Tracing</a:t>
            </a:r>
            <a:r>
              <a:rPr lang="en-US" dirty="0"/>
              <a:t> [Video]. YouTube. </a:t>
            </a:r>
            <a:r>
              <a:rPr lang="en-US" dirty="0">
                <a:hlinkClick r:id="rId4"/>
              </a:rPr>
              <a:t>https://www.youtube.com/watch?v=Qz0KTGYJtUk</a:t>
            </a:r>
            <a:endParaRPr lang="en-US" dirty="0"/>
          </a:p>
          <a:p>
            <a:pPr>
              <a:lnSpc>
                <a:spcPct val="114999"/>
              </a:lnSpc>
            </a:pPr>
            <a:r>
              <a:rPr lang="en-US" b="1" i="1" dirty="0"/>
              <a:t>Coding Adventure: More Ray Tracing!</a:t>
            </a:r>
            <a:r>
              <a:rPr lang="en-US" dirty="0"/>
              <a:t> Sebastian </a:t>
            </a:r>
            <a:r>
              <a:rPr lang="en-US"/>
              <a:t>Lague</a:t>
            </a:r>
            <a:r>
              <a:rPr lang="en-US" dirty="0"/>
              <a:t>. (2024, June 12). </a:t>
            </a:r>
            <a:r>
              <a:rPr lang="en-US" i="1" dirty="0"/>
              <a:t>Coding Adventure: More Ray Tracing!</a:t>
            </a:r>
            <a:r>
              <a:rPr lang="en-US" dirty="0"/>
              <a:t> [Video]. YouTube. </a:t>
            </a:r>
            <a:r>
              <a:rPr lang="en-US" dirty="0">
                <a:hlinkClick r:id="rId3"/>
              </a:rPr>
              <a:t>https://www.youtube.com/watch?v=C1H4zIiCOaI</a:t>
            </a:r>
            <a:endParaRPr lang="en-US" dirty="0"/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/>
              <a:t>GitHub to our Code for Simulations</a:t>
            </a:r>
          </a:p>
          <a:p>
            <a:pPr>
              <a:lnSpc>
                <a:spcPct val="114999"/>
              </a:lnSpc>
            </a:pPr>
            <a:r>
              <a:rPr lang="en-US">
                <a:hlinkClick r:id="rId5"/>
              </a:rPr>
              <a:t>https://github.com/MrDNAlex/NE-451-Final-Project-Raytracing</a:t>
            </a:r>
            <a:r>
              <a:rPr lang="en-US"/>
              <a:t> </a:t>
            </a:r>
          </a:p>
          <a:p>
            <a:pPr>
              <a:lnSpc>
                <a:spcPct val="114999"/>
              </a:lnSpc>
            </a:pP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>
            <a:spLocks noGrp="1"/>
          </p:cNvSpPr>
          <p:nvPr>
            <p:ph type="ctrTitle"/>
          </p:nvPr>
        </p:nvSpPr>
        <p:spPr>
          <a:xfrm>
            <a:off x="3583800" y="3801291"/>
            <a:ext cx="4835100" cy="4860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Thank you for listening!</a:t>
            </a:r>
            <a:br>
              <a:rPr lang="en" dirty="0"/>
            </a:br>
            <a:br>
              <a:rPr lang="en" dirty="0"/>
            </a:br>
            <a:r>
              <a:rPr lang="en-CA" sz="2000" dirty="0"/>
              <a:t>Q &amp; 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083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>
            <a:spLocks noGrp="1"/>
          </p:cNvSpPr>
          <p:nvPr>
            <p:ph type="title"/>
          </p:nvPr>
        </p:nvSpPr>
        <p:spPr>
          <a:xfrm>
            <a:off x="1102425" y="2119738"/>
            <a:ext cx="3928500" cy="14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Background and Motivation</a:t>
            </a:r>
          </a:p>
        </p:txBody>
      </p:sp>
      <p:sp>
        <p:nvSpPr>
          <p:cNvPr id="263" name="Google Shape;263;p39"/>
          <p:cNvSpPr txBox="1">
            <a:spLocks noGrp="1"/>
          </p:cNvSpPr>
          <p:nvPr>
            <p:ph type="title" idx="2"/>
          </p:nvPr>
        </p:nvSpPr>
        <p:spPr>
          <a:xfrm>
            <a:off x="2240625" y="1280038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>
            <a:spLocks noGrp="1"/>
          </p:cNvSpPr>
          <p:nvPr>
            <p:ph type="title"/>
          </p:nvPr>
        </p:nvSpPr>
        <p:spPr>
          <a:xfrm>
            <a:off x="387335" y="317820"/>
            <a:ext cx="35634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000"/>
              <a:t>Motivation</a:t>
            </a:r>
            <a:endParaRPr lang="en-US" sz="2000"/>
          </a:p>
        </p:txBody>
      </p:sp>
      <p:sp>
        <p:nvSpPr>
          <p:cNvPr id="277" name="Google Shape;277;p41"/>
          <p:cNvSpPr txBox="1">
            <a:spLocks noGrp="1"/>
          </p:cNvSpPr>
          <p:nvPr>
            <p:ph type="subTitle" idx="1"/>
          </p:nvPr>
        </p:nvSpPr>
        <p:spPr>
          <a:xfrm>
            <a:off x="387335" y="884903"/>
            <a:ext cx="5711138" cy="3865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4999"/>
              </a:lnSpc>
              <a:buSzPts val="1100"/>
            </a:pPr>
            <a:r>
              <a:rPr lang="en-CA" sz="1600" dirty="0">
                <a:latin typeface="Coda"/>
              </a:rPr>
              <a:t>Solar panels lose between 4-8% efficiency from Fresnel reflections on the glass surface.</a:t>
            </a:r>
          </a:p>
          <a:p>
            <a:pPr marL="285750" indent="-285750">
              <a:lnSpc>
                <a:spcPct val="114999"/>
              </a:lnSpc>
              <a:buSzPts val="1100"/>
            </a:pPr>
            <a:endParaRPr lang="en-CA" sz="1600" dirty="0">
              <a:latin typeface="Coda"/>
            </a:endParaRPr>
          </a:p>
          <a:p>
            <a:pPr marL="285750" indent="-285750">
              <a:lnSpc>
                <a:spcPct val="114999"/>
              </a:lnSpc>
              <a:buSzPts val="1100"/>
            </a:pPr>
            <a:r>
              <a:rPr lang="en-CA" sz="1600" dirty="0">
                <a:latin typeface="Coda"/>
              </a:rPr>
              <a:t>Current antireflective coatings are lacking in many areas, mainly due their reliance on destructive interference.</a:t>
            </a:r>
          </a:p>
          <a:p>
            <a:pPr lvl="1" algn="l">
              <a:lnSpc>
                <a:spcPct val="114999"/>
              </a:lnSpc>
              <a:buSzPts val="1100"/>
            </a:pPr>
            <a:r>
              <a:rPr lang="en-CA" sz="1600" dirty="0">
                <a:latin typeface="Coda"/>
              </a:rPr>
              <a:t>Narrow chromatic range</a:t>
            </a:r>
          </a:p>
          <a:p>
            <a:pPr lvl="1" algn="l">
              <a:lnSpc>
                <a:spcPct val="114999"/>
              </a:lnSpc>
              <a:buSzPts val="1100"/>
            </a:pPr>
            <a:r>
              <a:rPr lang="en-CA" sz="1600" dirty="0">
                <a:latin typeface="Coda"/>
              </a:rPr>
              <a:t>Angle-sensitive</a:t>
            </a:r>
          </a:p>
          <a:p>
            <a:pPr marL="285750" indent="-285750">
              <a:lnSpc>
                <a:spcPct val="114999"/>
              </a:lnSpc>
              <a:buSzPts val="1100"/>
            </a:pPr>
            <a:endParaRPr lang="en-CA" sz="1600" dirty="0">
              <a:latin typeface="Coda"/>
            </a:endParaRPr>
          </a:p>
          <a:p>
            <a:pPr marL="285750" indent="-285750">
              <a:lnSpc>
                <a:spcPct val="114999"/>
              </a:lnSpc>
              <a:buSzPts val="1100"/>
            </a:pPr>
            <a:r>
              <a:rPr lang="en-CA" sz="1600" dirty="0">
                <a:latin typeface="Coda"/>
              </a:rPr>
              <a:t>Solution: GRIN* antireflective film </a:t>
            </a:r>
          </a:p>
          <a:p>
            <a:pPr lvl="1" algn="l">
              <a:lnSpc>
                <a:spcPct val="114999"/>
              </a:lnSpc>
              <a:buSzPts val="1100"/>
            </a:pPr>
            <a:r>
              <a:rPr lang="en-CA" sz="1600" dirty="0">
                <a:latin typeface="Coda"/>
              </a:rPr>
              <a:t>Moth-Eye: biomimetic approach</a:t>
            </a:r>
          </a:p>
          <a:p>
            <a:pPr lvl="1" algn="l">
              <a:lnSpc>
                <a:spcPct val="114999"/>
              </a:lnSpc>
              <a:buSzPts val="1100"/>
            </a:pPr>
            <a:r>
              <a:rPr lang="en-CA" sz="1600" dirty="0">
                <a:latin typeface="Coda"/>
              </a:rPr>
              <a:t>Minimizes Reflection</a:t>
            </a:r>
          </a:p>
          <a:p>
            <a:pPr lvl="1" algn="l">
              <a:lnSpc>
                <a:spcPct val="114999"/>
              </a:lnSpc>
              <a:buSzPts val="1100"/>
            </a:pPr>
            <a:r>
              <a:rPr lang="en-CA" sz="1600" dirty="0">
                <a:latin typeface="Coda"/>
              </a:rPr>
              <a:t>Broadband Performance</a:t>
            </a:r>
            <a:endParaRPr lang="en-US" sz="1600" dirty="0">
              <a:latin typeface="Coda"/>
            </a:endParaRPr>
          </a:p>
          <a:p>
            <a:pPr lvl="1" algn="l">
              <a:lnSpc>
                <a:spcPct val="114999"/>
              </a:lnSpc>
              <a:buSzPts val="1100"/>
            </a:pPr>
            <a:r>
              <a:rPr lang="en-CA" sz="1600" dirty="0">
                <a:latin typeface="Coda"/>
              </a:rPr>
              <a:t>Less angle-sensitive</a:t>
            </a:r>
          </a:p>
          <a:p>
            <a:pPr marL="285750" indent="-285750">
              <a:lnSpc>
                <a:spcPct val="114999"/>
              </a:lnSpc>
              <a:buSzPts val="1100"/>
            </a:pPr>
            <a:endParaRPr lang="en-CA" sz="1600" dirty="0">
              <a:latin typeface="Cod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9C4AC9-1557-A383-F60C-0FF11C3B7F32}"/>
              </a:ext>
            </a:extLst>
          </p:cNvPr>
          <p:cNvSpPr txBox="1"/>
          <p:nvPr/>
        </p:nvSpPr>
        <p:spPr>
          <a:xfrm>
            <a:off x="6439918" y="4777480"/>
            <a:ext cx="258660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accent2"/>
                </a:solidFill>
              </a:rPr>
              <a:t>*GRIN: Gradient Refractive </a:t>
            </a:r>
            <a:r>
              <a:rPr lang="en-US" sz="1200" err="1">
                <a:solidFill>
                  <a:schemeClr val="accent2"/>
                </a:solidFill>
              </a:rPr>
              <a:t>INdex</a:t>
            </a:r>
            <a:endParaRPr lang="en-US" sz="120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bug&#10;&#10;Description automatically generated">
            <a:extLst>
              <a:ext uri="{FF2B5EF4-FFF2-40B4-BE49-F238E27FC236}">
                <a16:creationId xmlns:a16="http://schemas.microsoft.com/office/drawing/2014/main" id="{1DB6C6D0-8B90-2B2F-4A9E-CA11FD25A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655" y="2430635"/>
            <a:ext cx="2487129" cy="2265502"/>
          </a:xfrm>
          <a:prstGeom prst="round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B8FC16-72F3-E664-BE1B-7558B246C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777" y="317820"/>
            <a:ext cx="2440246" cy="19583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B940-C2C0-7EF3-DC84-D84228617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17" y="353979"/>
            <a:ext cx="2785200" cy="572700"/>
          </a:xfrm>
        </p:spPr>
        <p:txBody>
          <a:bodyPr/>
          <a:lstStyle/>
          <a:p>
            <a:pPr algn="l"/>
            <a:r>
              <a:rPr lang="en-US" dirty="0"/>
              <a:t>Background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1BE028-107A-4B0B-1D81-DC6916AF1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97" y="1432548"/>
            <a:ext cx="4856932" cy="3387847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Coda"/>
              </a:rPr>
              <a:t>Sharp index jumps at material interfaces cause Fresnel reflections 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Coda"/>
              </a:rPr>
              <a:t>Moth-eye antireflective surfaces "ease" the light across the index boundary</a:t>
            </a:r>
          </a:p>
          <a:p>
            <a:pPr lvl="1" algn="l">
              <a:lnSpc>
                <a:spcPct val="114999"/>
              </a:lnSpc>
            </a:pPr>
            <a:r>
              <a:rPr lang="en-CA" dirty="0">
                <a:latin typeface="Coda"/>
              </a:rPr>
              <a:t>Conical or hemispherical nanostructures create a gradual transition from (n=1) to (n=1.41) instead of sharp step</a:t>
            </a:r>
          </a:p>
          <a:p>
            <a:pPr lvl="1" algn="l">
              <a:lnSpc>
                <a:spcPct val="114999"/>
              </a:lnSpc>
            </a:pPr>
            <a:r>
              <a:rPr lang="en-CA" dirty="0">
                <a:latin typeface="Coda"/>
              </a:rPr>
              <a:t>For our ray tracing simulation, we approximate the gradient with layers</a:t>
            </a:r>
            <a:endParaRPr lang="en-US" dirty="0">
              <a:latin typeface="Coda"/>
            </a:endParaRPr>
          </a:p>
          <a:p>
            <a:pPr>
              <a:lnSpc>
                <a:spcPct val="114999"/>
              </a:lnSpc>
              <a:buClr>
                <a:srgbClr val="FFFFE9"/>
              </a:buClr>
            </a:pPr>
            <a:endParaRPr lang="en-US" dirty="0">
              <a:latin typeface="Coda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498DC8-ECDC-A022-D6D3-60B38528CDCC}"/>
              </a:ext>
            </a:extLst>
          </p:cNvPr>
          <p:cNvGrpSpPr/>
          <p:nvPr/>
        </p:nvGrpSpPr>
        <p:grpSpPr>
          <a:xfrm>
            <a:off x="5120329" y="118309"/>
            <a:ext cx="3911600" cy="4103466"/>
            <a:chOff x="5085288" y="490353"/>
            <a:chExt cx="3911600" cy="4103466"/>
          </a:xfrm>
        </p:grpSpPr>
        <p:pic>
          <p:nvPicPr>
            <p:cNvPr id="6" name="Picture 5" descr="A diagram of a refractory light&#10;&#10;AI-generated content may be incorrect.">
              <a:extLst>
                <a:ext uri="{FF2B5EF4-FFF2-40B4-BE49-F238E27FC236}">
                  <a16:creationId xmlns:a16="http://schemas.microsoft.com/office/drawing/2014/main" id="{7CA3742C-18FE-E60D-BBFF-F0231ECA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5688" y="2515888"/>
              <a:ext cx="3630800" cy="2077931"/>
            </a:xfrm>
            <a:prstGeom prst="roundRect">
              <a:avLst>
                <a:gd name="adj" fmla="val 7529"/>
              </a:avLst>
            </a:prstGeom>
          </p:spPr>
        </p:pic>
        <p:pic>
          <p:nvPicPr>
            <p:cNvPr id="4" name="Picture 3" descr="A close up of a bug&#10;&#10;AI-generated content may be incorrect.">
              <a:extLst>
                <a:ext uri="{FF2B5EF4-FFF2-40B4-BE49-F238E27FC236}">
                  <a16:creationId xmlns:a16="http://schemas.microsoft.com/office/drawing/2014/main" id="{525F69A2-BC40-4EF9-0C90-A80030106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96874">
              <a:off x="5085288" y="490353"/>
              <a:ext cx="3911600" cy="256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8178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6AF6-9C65-7272-28D2-47AF11693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1161134"/>
            <a:ext cx="7710900" cy="572700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D65452-7B97-014F-B2EB-B1BF01AF9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944" y="1733834"/>
            <a:ext cx="6620112" cy="2418062"/>
          </a:xfrm>
        </p:spPr>
        <p:txBody>
          <a:bodyPr/>
          <a:lstStyle/>
          <a:p>
            <a:pPr marL="139700" indent="0" algn="ctr">
              <a:buNone/>
            </a:pPr>
            <a:r>
              <a:rPr lang="en-CA" sz="1600" dirty="0">
                <a:latin typeface="Coda"/>
              </a:rPr>
              <a:t>The goal of our research is to compare different simulation approaches for modeling the performance of a biomimetic “moth-eye” structure by building a Monte Carlo ray tracing engine and measuring transmittance, reflectance and absorbance of the films.</a:t>
            </a:r>
          </a:p>
          <a:p>
            <a:endParaRPr lang="en-CA" sz="1600" dirty="0">
              <a:latin typeface="Coda"/>
            </a:endParaRPr>
          </a:p>
        </p:txBody>
      </p:sp>
      <p:pic>
        <p:nvPicPr>
          <p:cNvPr id="11" name="Picture 10" descr="A pair of white bugs with long ears and a green stem&#10;&#10;AI-generated content may be incorrect.">
            <a:extLst>
              <a:ext uri="{FF2B5EF4-FFF2-40B4-BE49-F238E27FC236}">
                <a16:creationId xmlns:a16="http://schemas.microsoft.com/office/drawing/2014/main" id="{B93283D9-4B4D-8D46-B444-5094F72F5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369" y="3534994"/>
            <a:ext cx="1240362" cy="160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49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44B31E05-9773-B2AF-3E06-6859BF049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>
            <a:extLst>
              <a:ext uri="{FF2B5EF4-FFF2-40B4-BE49-F238E27FC236}">
                <a16:creationId xmlns:a16="http://schemas.microsoft.com/office/drawing/2014/main" id="{73E9D594-28B6-BDB0-F4A7-BE7BCA7C4A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2425" y="2119738"/>
            <a:ext cx="3928500" cy="14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Methodology</a:t>
            </a:r>
          </a:p>
        </p:txBody>
      </p:sp>
      <p:sp>
        <p:nvSpPr>
          <p:cNvPr id="263" name="Google Shape;263;p39">
            <a:extLst>
              <a:ext uri="{FF2B5EF4-FFF2-40B4-BE49-F238E27FC236}">
                <a16:creationId xmlns:a16="http://schemas.microsoft.com/office/drawing/2014/main" id="{EC2E76E5-94C8-B88B-536B-B3150E3D8DE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40625" y="1280038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3004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DD928-193B-4983-E48E-A1CDFF142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E2DD-F6AD-5739-9EEA-5B9BDE4E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-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84A96-C7BF-EE78-1B01-6FAAAFCC5A12}"/>
              </a:ext>
            </a:extLst>
          </p:cNvPr>
          <p:cNvSpPr txBox="1"/>
          <p:nvPr/>
        </p:nvSpPr>
        <p:spPr>
          <a:xfrm>
            <a:off x="3892607" y="1191350"/>
            <a:ext cx="4804833" cy="397031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oda"/>
              </a:rPr>
              <a:t>Simulation Method: 2D Monte Carlo raytracing engine (C++)</a:t>
            </a:r>
          </a:p>
          <a:p>
            <a:pPr marL="285750" indent="-285750">
              <a:buAutoNum type="arabicPeriod"/>
            </a:pPr>
            <a:endParaRPr lang="en-US" dirty="0">
              <a:solidFill>
                <a:schemeClr val="accent2"/>
              </a:solidFill>
              <a:latin typeface="Coda"/>
            </a:endParaRPr>
          </a:p>
          <a:p>
            <a:r>
              <a:rPr lang="en-US" dirty="0">
                <a:solidFill>
                  <a:schemeClr val="accent2"/>
                </a:solidFill>
                <a:latin typeface="Coda"/>
              </a:rPr>
              <a:t>Modeling approach</a:t>
            </a:r>
          </a:p>
          <a:p>
            <a:endParaRPr lang="en-US" dirty="0">
              <a:solidFill>
                <a:schemeClr val="accent2"/>
              </a:solidFill>
              <a:latin typeface="Coda"/>
            </a:endParaRPr>
          </a:p>
          <a:p>
            <a:pPr marL="342900" indent="-342900">
              <a:buClr>
                <a:schemeClr val="tx1"/>
              </a:buClr>
              <a:buAutoNum type="arabicPeriod"/>
            </a:pPr>
            <a:r>
              <a:rPr lang="en-US" dirty="0">
                <a:solidFill>
                  <a:schemeClr val="accent2"/>
                </a:solidFill>
                <a:latin typeface="Coda"/>
              </a:rPr>
              <a:t>Add consecutive layers with small </a:t>
            </a:r>
            <a:r>
              <a:rPr lang="en-US" dirty="0" err="1">
                <a:solidFill>
                  <a:schemeClr val="accent2"/>
                </a:solidFill>
                <a:latin typeface="Coda"/>
              </a:rPr>
              <a:t>Δn</a:t>
            </a:r>
            <a:r>
              <a:rPr lang="en-US" dirty="0">
                <a:solidFill>
                  <a:schemeClr val="accent2"/>
                </a:solidFill>
                <a:latin typeface="Coda"/>
              </a:rPr>
              <a:t>, creating a graded index structure</a:t>
            </a:r>
          </a:p>
          <a:p>
            <a:pPr marL="342900" indent="-342900">
              <a:buClr>
                <a:schemeClr val="tx1"/>
              </a:buClr>
              <a:buAutoNum type="arabicPeriod"/>
            </a:pPr>
            <a:endParaRPr lang="en-US" dirty="0">
              <a:solidFill>
                <a:schemeClr val="accent2"/>
              </a:solidFill>
              <a:latin typeface="Coda"/>
            </a:endParaRPr>
          </a:p>
          <a:p>
            <a:pPr marL="342900" indent="-342900">
              <a:buClr>
                <a:schemeClr val="tx1"/>
              </a:buClr>
              <a:buAutoNum type="arabicPeriod"/>
            </a:pPr>
            <a:r>
              <a:rPr lang="en-US" dirty="0">
                <a:solidFill>
                  <a:schemeClr val="accent2"/>
                </a:solidFill>
                <a:latin typeface="Coda"/>
              </a:rPr>
              <a:t>Rays are probabilistically spawned based on photon density in the AM1.5G solar spectrum</a:t>
            </a:r>
          </a:p>
          <a:p>
            <a:pPr marL="285750" indent="-285750">
              <a:buClr>
                <a:schemeClr val="tx1"/>
              </a:buClr>
              <a:buAutoNum type="arabicPeriod"/>
            </a:pPr>
            <a:endParaRPr lang="en-US" dirty="0">
              <a:solidFill>
                <a:schemeClr val="accent2"/>
              </a:solidFill>
              <a:latin typeface="Coda"/>
            </a:endParaRPr>
          </a:p>
          <a:p>
            <a:pPr marL="285750" indent="-285750">
              <a:buClr>
                <a:schemeClr val="tx1"/>
              </a:buClr>
              <a:buAutoNum type="arabicPeriod"/>
            </a:pPr>
            <a:r>
              <a:rPr lang="en-US" dirty="0">
                <a:solidFill>
                  <a:schemeClr val="accent2"/>
                </a:solidFill>
                <a:latin typeface="Coda"/>
              </a:rPr>
              <a:t>We run 4 simulations</a:t>
            </a:r>
          </a:p>
          <a:p>
            <a:pPr marL="742950" lvl="1" indent="-285750">
              <a:buClr>
                <a:schemeClr val="tx1"/>
              </a:buClr>
              <a:buFont typeface="Courier New"/>
              <a:buChar char="o"/>
            </a:pPr>
            <a:r>
              <a:rPr lang="en-US" dirty="0">
                <a:solidFill>
                  <a:schemeClr val="accent2"/>
                </a:solidFill>
                <a:latin typeface="Coda"/>
              </a:rPr>
              <a:t>2 assume defect-free surfaces</a:t>
            </a:r>
          </a:p>
          <a:p>
            <a:pPr marL="742950" lvl="1" indent="-285750">
              <a:buClr>
                <a:schemeClr val="tx1"/>
              </a:buClr>
              <a:buFont typeface="Courier New"/>
              <a:buChar char="o"/>
            </a:pPr>
            <a:r>
              <a:rPr lang="en-US" dirty="0">
                <a:solidFill>
                  <a:schemeClr val="accent2"/>
                </a:solidFill>
                <a:latin typeface="Coda"/>
              </a:rPr>
              <a:t>2 assume surfaces with fractures/imperfections in surface</a:t>
            </a:r>
          </a:p>
          <a:p>
            <a:pPr marL="742950" lvl="1" indent="-285750">
              <a:buClr>
                <a:schemeClr val="tx1"/>
              </a:buClr>
              <a:buFont typeface="Courier New"/>
              <a:buChar char="o"/>
            </a:pPr>
            <a:r>
              <a:rPr lang="en-US" dirty="0">
                <a:solidFill>
                  <a:schemeClr val="accent2"/>
                </a:solidFill>
                <a:latin typeface="Coda"/>
              </a:rPr>
              <a:t>Sweep incident angles (𝚹), Number of Layers (n), Wavelengths (</a:t>
            </a:r>
            <a:r>
              <a:rPr lang="en-US" dirty="0" err="1">
                <a:solidFill>
                  <a:schemeClr val="accent2"/>
                </a:solidFill>
                <a:latin typeface="Coda"/>
              </a:rPr>
              <a:t>λ</a:t>
            </a:r>
            <a:r>
              <a:rPr lang="en-US" dirty="0">
                <a:solidFill>
                  <a:schemeClr val="accent2"/>
                </a:solidFill>
                <a:latin typeface="Coda"/>
              </a:rPr>
              <a:t>), Perturbance STD (𝛔)</a:t>
            </a:r>
          </a:p>
          <a:p>
            <a:pPr marL="742950" lvl="1" indent="-285750">
              <a:buClr>
                <a:schemeClr val="tx1"/>
              </a:buClr>
              <a:buFont typeface="Courier New"/>
              <a:buChar char="o"/>
            </a:pPr>
            <a:r>
              <a:rPr lang="en-US" dirty="0">
                <a:solidFill>
                  <a:schemeClr val="accent2"/>
                </a:solidFill>
                <a:latin typeface="Coda"/>
              </a:rPr>
              <a:t>Results averaged over 5 runs (N)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1D8EA-FA2B-CEA8-075D-A902C5FB5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3007444"/>
            <a:ext cx="2895365" cy="1938780"/>
          </a:xfrm>
          <a:prstGeom prst="roundRect">
            <a:avLst>
              <a:gd name="adj" fmla="val 7845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FF7E15-D953-AF12-5A89-BD5E32FBF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99" y="1286621"/>
            <a:ext cx="2895365" cy="1538861"/>
          </a:xfrm>
          <a:prstGeom prst="roundRect">
            <a:avLst>
              <a:gd name="adj" fmla="val 12533"/>
            </a:avLst>
          </a:prstGeom>
        </p:spPr>
      </p:pic>
    </p:spTree>
    <p:extLst>
      <p:ext uri="{BB962C8B-B14F-4D97-AF65-F5344CB8AC3E}">
        <p14:creationId xmlns:p14="http://schemas.microsoft.com/office/powerpoint/2010/main" val="27852275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24;p36">
            <a:extLst>
              <a:ext uri="{FF2B5EF4-FFF2-40B4-BE49-F238E27FC236}">
                <a16:creationId xmlns:a16="http://schemas.microsoft.com/office/drawing/2014/main" id="{6AE0F0D5-799B-D245-B3B4-CAF3530B5F91}"/>
              </a:ext>
            </a:extLst>
          </p:cNvPr>
          <p:cNvSpPr txBox="1">
            <a:spLocks/>
          </p:cNvSpPr>
          <p:nvPr/>
        </p:nvSpPr>
        <p:spPr>
          <a:xfrm>
            <a:off x="542243" y="251783"/>
            <a:ext cx="4512949" cy="58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4000" b="0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da"/>
              <a:buNone/>
              <a:defRPr sz="3600" b="1" i="0" u="none" strike="noStrike" cap="none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  <a:buSzPts val="3500"/>
            </a:pPr>
            <a:r>
              <a:rPr lang="en-US" sz="2200" b="0" i="0" u="none" strike="noStrike" cap="none"/>
              <a:t>Methodology</a:t>
            </a:r>
            <a:r>
              <a:rPr lang="en-US" sz="2200"/>
              <a:t> – Perfect surfaces</a:t>
            </a:r>
            <a:endParaRPr lang="en-US" sz="2200" b="0" i="0" u="none" strike="noStrike" cap="none"/>
          </a:p>
        </p:txBody>
      </p:sp>
      <p:sp>
        <p:nvSpPr>
          <p:cNvPr id="24" name="Google Shape;277;p41">
            <a:extLst>
              <a:ext uri="{FF2B5EF4-FFF2-40B4-BE49-F238E27FC236}">
                <a16:creationId xmlns:a16="http://schemas.microsoft.com/office/drawing/2014/main" id="{1CC6FC31-1181-A34F-BB7E-6CAC597894CE}"/>
              </a:ext>
            </a:extLst>
          </p:cNvPr>
          <p:cNvSpPr txBox="1">
            <a:spLocks/>
          </p:cNvSpPr>
          <p:nvPr/>
        </p:nvSpPr>
        <p:spPr>
          <a:xfrm>
            <a:off x="302757" y="2002970"/>
            <a:ext cx="3549076" cy="1918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999"/>
              </a:lnSpc>
              <a:buSzPts val="1100"/>
            </a:pPr>
            <a:endParaRPr lang="en-US" sz="13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D65B26-2B9D-7763-AC19-BE3F8655647C}"/>
              </a:ext>
            </a:extLst>
          </p:cNvPr>
          <p:cNvSpPr txBox="1"/>
          <p:nvPr/>
        </p:nvSpPr>
        <p:spPr>
          <a:xfrm>
            <a:off x="631209" y="2652783"/>
            <a:ext cx="3531357" cy="18312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u="sng">
                <a:solidFill>
                  <a:schemeClr val="accent2"/>
                </a:solidFill>
                <a:latin typeface="Coda"/>
              </a:rPr>
              <a:t>Simulation 1</a:t>
            </a:r>
            <a:endParaRPr lang="en-US">
              <a:solidFill>
                <a:schemeClr val="accent2"/>
              </a:solidFill>
              <a:latin typeface="Coda"/>
            </a:endParaRP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accent2"/>
                </a:solidFill>
                <a:latin typeface="Coda"/>
              </a:rPr>
              <a:t>We sweep across all wavelengths in spectrum on separate runs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accent2"/>
                </a:solidFill>
                <a:latin typeface="Coda"/>
              </a:rPr>
              <a:t>Measure reflectance, absorption and transmission for each wavelength using 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>
              <a:solidFill>
                <a:schemeClr val="accent2"/>
              </a:solidFill>
              <a:latin typeface="Cod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510B2-1311-5942-A121-3848F8BAFE62}"/>
              </a:ext>
            </a:extLst>
          </p:cNvPr>
          <p:cNvSpPr txBox="1"/>
          <p:nvPr/>
        </p:nvSpPr>
        <p:spPr>
          <a:xfrm>
            <a:off x="4576265" y="2712492"/>
            <a:ext cx="4200950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u="sng">
                <a:solidFill>
                  <a:schemeClr val="accent2"/>
                </a:solidFill>
                <a:latin typeface="Coda"/>
              </a:rPr>
              <a:t>Simulation 2</a:t>
            </a:r>
            <a:endParaRPr lang="en-US">
              <a:solidFill>
                <a:schemeClr val="accent2"/>
              </a:solidFill>
              <a:latin typeface="Coda"/>
            </a:endParaRP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accent2"/>
                </a:solidFill>
                <a:latin typeface="Coda"/>
              </a:rPr>
              <a:t>Monte Carlo sampling from AM1.5G Spectrum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accent2"/>
                </a:solidFill>
                <a:latin typeface="Coda"/>
              </a:rPr>
              <a:t>Average reflectance over multiple runs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BF65C-A005-18C9-CACE-68C842FE04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8" t="1534" r="697" b="766"/>
          <a:stretch>
            <a:fillRect/>
          </a:stretch>
        </p:blipFill>
        <p:spPr>
          <a:xfrm>
            <a:off x="757645" y="862149"/>
            <a:ext cx="3143795" cy="1709601"/>
          </a:xfrm>
          <a:prstGeom prst="roundRect">
            <a:avLst>
              <a:gd name="adj" fmla="val 9116"/>
            </a:avLst>
          </a:prstGeom>
        </p:spPr>
      </p:pic>
      <p:pic>
        <p:nvPicPr>
          <p:cNvPr id="7" name="Picture 6" descr="Diagram of a diagram showing different types of efficiency&#10;&#10;AI-generated content may be incorrect.">
            <a:extLst>
              <a:ext uri="{FF2B5EF4-FFF2-40B4-BE49-F238E27FC236}">
                <a16:creationId xmlns:a16="http://schemas.microsoft.com/office/drawing/2014/main" id="{B45EF9DF-CC54-EFC4-702C-BCD3873354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41" t="1746" r="1040" b="2618"/>
          <a:stretch>
            <a:fillRect/>
          </a:stretch>
        </p:blipFill>
        <p:spPr>
          <a:xfrm>
            <a:off x="4572000" y="830569"/>
            <a:ext cx="3287210" cy="1752875"/>
          </a:xfrm>
          <a:prstGeom prst="roundRect">
            <a:avLst>
              <a:gd name="adj" fmla="val 8075"/>
            </a:avLst>
          </a:prstGeom>
        </p:spPr>
      </p:pic>
      <p:pic>
        <p:nvPicPr>
          <p:cNvPr id="5" name="Picture 4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B79F56BF-6287-94A6-E11E-D8EA4EB75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173258"/>
            <a:ext cx="3868511" cy="853168"/>
          </a:xfrm>
          <a:prstGeom prst="roundRect">
            <a:avLst/>
          </a:prstGeom>
        </p:spPr>
      </p:pic>
      <p:pic>
        <p:nvPicPr>
          <p:cNvPr id="8" name="Picture 7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A516DB3B-589A-BC05-221E-C58C92FFF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960" y="4173991"/>
            <a:ext cx="3533776" cy="85316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4770"/>
      </p:ext>
    </p:extLst>
  </p:cSld>
  <p:clrMapOvr>
    <a:masterClrMapping/>
  </p:clrMapOvr>
</p:sld>
</file>

<file path=ppt/theme/theme1.xml><?xml version="1.0" encoding="utf-8"?>
<a:theme xmlns:a="http://schemas.openxmlformats.org/drawingml/2006/main" name="Quantum Computing Major for College by Slidesgo">
  <a:themeElements>
    <a:clrScheme name="Simple Light">
      <a:dk1>
        <a:srgbClr val="FFFFE9"/>
      </a:dk1>
      <a:lt1>
        <a:srgbClr val="000000"/>
      </a:lt1>
      <a:dk2>
        <a:srgbClr val="D1E6F3"/>
      </a:dk2>
      <a:lt2>
        <a:srgbClr val="E6FFE6"/>
      </a:lt2>
      <a:accent1>
        <a:srgbClr val="BAC8D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3611</TotalTime>
  <Words>876</Words>
  <Application>Microsoft Macintosh PowerPoint</Application>
  <PresentationFormat>On-screen Show (16:9)</PresentationFormat>
  <Paragraphs>143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Nunito Light</vt:lpstr>
      <vt:lpstr>Lato Light</vt:lpstr>
      <vt:lpstr>Calibri</vt:lpstr>
      <vt:lpstr>Cambria Math</vt:lpstr>
      <vt:lpstr>Assistant</vt:lpstr>
      <vt:lpstr>Arial</vt:lpstr>
      <vt:lpstr>Courier New</vt:lpstr>
      <vt:lpstr>Coda</vt:lpstr>
      <vt:lpstr>Quantum Computing Major for College by Slidesgo</vt:lpstr>
      <vt:lpstr>Moth-Eye Antireflection Nanostructures: Monte-Carlo  Simulation</vt:lpstr>
      <vt:lpstr>Content we’ll be covering today</vt:lpstr>
      <vt:lpstr>Background and Motivation</vt:lpstr>
      <vt:lpstr>Motivation</vt:lpstr>
      <vt:lpstr>Background</vt:lpstr>
      <vt:lpstr>Objective</vt:lpstr>
      <vt:lpstr>Methodology</vt:lpstr>
      <vt:lpstr>Methodology - Overview</vt:lpstr>
      <vt:lpstr>PowerPoint Presentation</vt:lpstr>
      <vt:lpstr>PowerPoint Presentation</vt:lpstr>
      <vt:lpstr>Results and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 of this Approach</vt:lpstr>
      <vt:lpstr>Concluding Remarks</vt:lpstr>
      <vt:lpstr>Concluding Remarks</vt:lpstr>
      <vt:lpstr>Resource</vt:lpstr>
      <vt:lpstr>Thank you for listening!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Combinatorial Optimization</dc:title>
  <cp:lastModifiedBy>Matthew Konstantinos Athanasopoulos</cp:lastModifiedBy>
  <cp:revision>5</cp:revision>
  <dcterms:modified xsi:type="dcterms:W3CDTF">2025-12-06T01:32:44Z</dcterms:modified>
</cp:coreProperties>
</file>